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256" r:id="rId5"/>
    <p:sldId id="257" r:id="rId6"/>
    <p:sldId id="269" r:id="rId7"/>
    <p:sldId id="339" r:id="rId8"/>
    <p:sldId id="281" r:id="rId9"/>
    <p:sldId id="340" r:id="rId10"/>
    <p:sldId id="342" r:id="rId11"/>
    <p:sldId id="275" r:id="rId12"/>
    <p:sldId id="343" r:id="rId13"/>
    <p:sldId id="350" r:id="rId14"/>
    <p:sldId id="352" r:id="rId15"/>
    <p:sldId id="351" r:id="rId16"/>
    <p:sldId id="346" r:id="rId17"/>
    <p:sldId id="345" r:id="rId18"/>
    <p:sldId id="348" r:id="rId19"/>
    <p:sldId id="349" r:id="rId20"/>
    <p:sldId id="347" r:id="rId21"/>
    <p:sldId id="353" r:id="rId22"/>
    <p:sldId id="355" r:id="rId23"/>
    <p:sldId id="356" r:id="rId24"/>
    <p:sldId id="357" r:id="rId25"/>
    <p:sldId id="360" r:id="rId26"/>
    <p:sldId id="376" r:id="rId27"/>
    <p:sldId id="375" r:id="rId28"/>
    <p:sldId id="374" r:id="rId29"/>
    <p:sldId id="373" r:id="rId30"/>
    <p:sldId id="354" r:id="rId31"/>
    <p:sldId id="358" r:id="rId32"/>
    <p:sldId id="362" r:id="rId33"/>
    <p:sldId id="365" r:id="rId34"/>
    <p:sldId id="366" r:id="rId35"/>
    <p:sldId id="367" r:id="rId36"/>
    <p:sldId id="368" r:id="rId37"/>
    <p:sldId id="372" r:id="rId38"/>
    <p:sldId id="361" r:id="rId39"/>
    <p:sldId id="364" r:id="rId40"/>
    <p:sldId id="359" r:id="rId41"/>
    <p:sldId id="380" r:id="rId42"/>
    <p:sldId id="379" r:id="rId43"/>
    <p:sldId id="378" r:id="rId44"/>
    <p:sldId id="377" r:id="rId45"/>
    <p:sldId id="38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showGuides="1">
      <p:cViewPr varScale="1">
        <p:scale>
          <a:sx n="87" d="100"/>
          <a:sy n="87" d="100"/>
        </p:scale>
        <p:origin x="552"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5/6/2022</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5/6/2022</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dirty="0"/>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5/6/2022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dirty="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402B9795-92DC-40DC-A1CA-9A4B349D7824}" type="datetimeFigureOut">
              <a:rPr lang="en-US"/>
              <a:t>5/6/2022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5/6/2022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5/6/2022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5/6/2022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dirty="0"/>
              <a:t>Click icon to add picture</a:t>
            </a:r>
            <a:endParaRPr dirty="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5/6/2022</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5/6/2022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5/6/2022</a:t>
            </a:fld>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5/6/2022</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5/6/2022</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5/6/2022</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0FF54DE5-C571-48E8-A5BC-B369434E2F44}" type="slidenum">
              <a:rPr/>
              <a:t>‹#›</a:t>
            </a:fld>
            <a:endParaRP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5/6/2022</a:t>
            </a:fld>
            <a:endParaRPr lang="en-US" dirty="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dirty="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dirty="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ikihow.com/Create-a-SQL-Server-Database#_note-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11. Databases</a:t>
            </a:r>
          </a:p>
        </p:txBody>
      </p:sp>
      <p:sp>
        <p:nvSpPr>
          <p:cNvPr id="7" name="Subtitle 6"/>
          <p:cNvSpPr>
            <a:spLocks noGrp="1"/>
          </p:cNvSpPr>
          <p:nvPr>
            <p:ph type="subTitle" idx="1"/>
          </p:nvPr>
        </p:nvSpPr>
        <p:spPr/>
        <p:txBody>
          <a:bodyPr/>
          <a:lstStyle/>
          <a:p>
            <a:r>
              <a:rPr lang="en-US" dirty="0"/>
              <a:t>Subtitle</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pic>
        <p:nvPicPr>
          <p:cNvPr id="5" name="Picture 4" descr="logo - Trường Đại học FPT">
            <a:extLst>
              <a:ext uri="{FF2B5EF4-FFF2-40B4-BE49-F238E27FC236}">
                <a16:creationId xmlns:a16="http://schemas.microsoft.com/office/drawing/2014/main" id="{49960073-1411-93DF-186B-58C7BD5F5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64" y="4079631"/>
            <a:ext cx="4462686" cy="14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2C8B-9C67-4475-B86A-165FDA5E2D61}"/>
              </a:ext>
            </a:extLst>
          </p:cNvPr>
          <p:cNvSpPr>
            <a:spLocks noGrp="1"/>
          </p:cNvSpPr>
          <p:nvPr>
            <p:ph type="title"/>
          </p:nvPr>
        </p:nvSpPr>
        <p:spPr/>
        <p:txBody>
          <a:bodyPr/>
          <a:lstStyle/>
          <a:p>
            <a:r>
              <a:rPr lang="en-US" dirty="0"/>
              <a:t>2. The internal level </a:t>
            </a:r>
          </a:p>
        </p:txBody>
      </p:sp>
      <p:sp>
        <p:nvSpPr>
          <p:cNvPr id="3" name="Content Placeholder 2">
            <a:extLst>
              <a:ext uri="{FF2B5EF4-FFF2-40B4-BE49-F238E27FC236}">
                <a16:creationId xmlns:a16="http://schemas.microsoft.com/office/drawing/2014/main" id="{94D89C74-5D3A-44C4-80C5-1BE3B3BC37D4}"/>
              </a:ext>
            </a:extLst>
          </p:cNvPr>
          <p:cNvSpPr>
            <a:spLocks noGrp="1"/>
          </p:cNvSpPr>
          <p:nvPr>
            <p:ph idx="1"/>
          </p:nvPr>
        </p:nvSpPr>
        <p:spPr/>
        <p:txBody>
          <a:bodyPr/>
          <a:lstStyle/>
          <a:p>
            <a:pPr marL="0" indent="0" algn="just">
              <a:buNone/>
            </a:pPr>
            <a:r>
              <a:rPr lang="en-US" dirty="0"/>
              <a:t>The internal level </a:t>
            </a:r>
            <a:r>
              <a:rPr lang="en-US" b="0" i="0" dirty="0">
                <a:effectLst/>
                <a:latin typeface="Oswald"/>
              </a:rPr>
              <a:t>has an internal schema, which describes the physical storage structure of the database. The internal schema uses a physical data model and describes the complete details of data storage and access paths for the database.</a:t>
            </a:r>
          </a:p>
          <a:p>
            <a:pPr algn="just">
              <a:buFont typeface="Wingdings" panose="05000000000000000000" pitchFamily="2" charset="2"/>
              <a:buChar char="q"/>
            </a:pPr>
            <a:r>
              <a:rPr lang="en-US" b="0" i="0" dirty="0">
                <a:effectLst/>
                <a:latin typeface="Oswald"/>
              </a:rPr>
              <a:t>Physical representation of the DB on the computer.</a:t>
            </a:r>
          </a:p>
          <a:p>
            <a:pPr algn="just">
              <a:buFont typeface="Wingdings" panose="05000000000000000000" pitchFamily="2" charset="2"/>
              <a:buChar char="q"/>
            </a:pPr>
            <a:r>
              <a:rPr lang="en-US" b="0" i="0" dirty="0">
                <a:effectLst/>
                <a:latin typeface="Oswald"/>
              </a:rPr>
              <a:t>How the data is stored in the database.</a:t>
            </a:r>
          </a:p>
          <a:p>
            <a:pPr algn="just">
              <a:buFont typeface="Wingdings" panose="05000000000000000000" pitchFamily="2" charset="2"/>
              <a:buChar char="q"/>
            </a:pPr>
            <a:r>
              <a:rPr lang="en-US" b="0" i="0" dirty="0">
                <a:effectLst/>
                <a:latin typeface="Oswald"/>
              </a:rPr>
              <a:t>Physical implementation of the DB to achieve optimal run, time performance and storage space utilization, Storage space allocation for data and indexes, Record description for storage, Record placement, Data compression, encryption</a:t>
            </a:r>
          </a:p>
          <a:p>
            <a:pPr algn="just"/>
            <a:endParaRPr lang="en-US" dirty="0"/>
          </a:p>
        </p:txBody>
      </p:sp>
    </p:spTree>
    <p:extLst>
      <p:ext uri="{BB962C8B-B14F-4D97-AF65-F5344CB8AC3E}">
        <p14:creationId xmlns:p14="http://schemas.microsoft.com/office/powerpoint/2010/main" val="9305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59622-825B-4B19-A3E6-352FE8F73B4C}"/>
              </a:ext>
            </a:extLst>
          </p:cNvPr>
          <p:cNvSpPr>
            <a:spLocks noGrp="1"/>
          </p:cNvSpPr>
          <p:nvPr>
            <p:ph type="title"/>
          </p:nvPr>
        </p:nvSpPr>
        <p:spPr/>
        <p:txBody>
          <a:bodyPr/>
          <a:lstStyle/>
          <a:p>
            <a:r>
              <a:rPr lang="en-US" dirty="0"/>
              <a:t>3. The conceptual level </a:t>
            </a:r>
          </a:p>
        </p:txBody>
      </p:sp>
      <p:sp>
        <p:nvSpPr>
          <p:cNvPr id="3" name="Content Placeholder 2">
            <a:extLst>
              <a:ext uri="{FF2B5EF4-FFF2-40B4-BE49-F238E27FC236}">
                <a16:creationId xmlns:a16="http://schemas.microsoft.com/office/drawing/2014/main" id="{0B37DBDB-C55B-4EB9-8BB7-57462D4E0828}"/>
              </a:ext>
            </a:extLst>
          </p:cNvPr>
          <p:cNvSpPr>
            <a:spLocks noGrp="1"/>
          </p:cNvSpPr>
          <p:nvPr>
            <p:ph idx="1"/>
          </p:nvPr>
        </p:nvSpPr>
        <p:spPr/>
        <p:txBody>
          <a:bodyPr/>
          <a:lstStyle/>
          <a:p>
            <a:pPr marL="0" indent="0" algn="just">
              <a:buNone/>
            </a:pPr>
            <a:r>
              <a:rPr lang="en-US" b="1" i="0" dirty="0">
                <a:effectLst/>
                <a:latin typeface="Oswald"/>
              </a:rPr>
              <a:t>The conceptual level</a:t>
            </a:r>
            <a:r>
              <a:rPr lang="en-US" b="0" i="0" dirty="0">
                <a:effectLst/>
                <a:latin typeface="Oswald"/>
              </a:rPr>
              <a:t> has a conceptual schema, which describes the structure of the whole database for a community of users. The conceptual schema hides the details of physical storage structures and concentrates on describing entities, data types, relationships, user operations, and constraints. Usually, a representational data model is used to describe the conceptual schema when a database system is implemented. </a:t>
            </a:r>
          </a:p>
          <a:p>
            <a:pPr algn="just">
              <a:buFont typeface="Arial" panose="020B0604020202020204" pitchFamily="34" charset="0"/>
              <a:buChar char="•"/>
            </a:pPr>
            <a:r>
              <a:rPr lang="en-US" b="0" i="0" dirty="0">
                <a:effectLst/>
                <a:latin typeface="Oswald"/>
              </a:rPr>
              <a:t>What data is stored in the database.</a:t>
            </a:r>
          </a:p>
          <a:p>
            <a:pPr algn="just">
              <a:buFont typeface="Arial" panose="020B0604020202020204" pitchFamily="34" charset="0"/>
              <a:buChar char="•"/>
            </a:pPr>
            <a:r>
              <a:rPr lang="en-US" b="0" i="0" dirty="0">
                <a:effectLst/>
                <a:latin typeface="Oswald"/>
              </a:rPr>
              <a:t>The logical structure of the entire database as seen by DBA.</a:t>
            </a:r>
          </a:p>
          <a:p>
            <a:pPr algn="just">
              <a:buFont typeface="Arial" panose="020B0604020202020204" pitchFamily="34" charset="0"/>
              <a:buChar char="•"/>
            </a:pPr>
            <a:r>
              <a:rPr lang="en-US" b="0" i="0" dirty="0">
                <a:effectLst/>
                <a:latin typeface="Oswald"/>
              </a:rPr>
              <a:t>The relationships among the data.</a:t>
            </a:r>
          </a:p>
          <a:p>
            <a:pPr algn="just">
              <a:buFont typeface="Arial" panose="020B0604020202020204" pitchFamily="34" charset="0"/>
              <a:buChar char="•"/>
            </a:pPr>
            <a:r>
              <a:rPr lang="en-US" b="0" i="0" dirty="0">
                <a:effectLst/>
                <a:latin typeface="Oswald"/>
              </a:rPr>
              <a:t>Complete view of the data requirements of the organization, independent of any storage consideration.</a:t>
            </a:r>
          </a:p>
          <a:p>
            <a:pPr algn="just">
              <a:buFont typeface="Arial" panose="020B0604020202020204" pitchFamily="34" charset="0"/>
              <a:buChar char="•"/>
            </a:pPr>
            <a:r>
              <a:rPr lang="en-US" b="0" i="0" dirty="0">
                <a:effectLst/>
                <a:latin typeface="Oswald"/>
              </a:rPr>
              <a:t>Represents: - Entities, attributes, relations , constraints on data , semantic information on data  and security integrity information</a:t>
            </a:r>
          </a:p>
          <a:p>
            <a:pPr algn="just"/>
            <a:endParaRPr lang="en-US" dirty="0"/>
          </a:p>
        </p:txBody>
      </p:sp>
    </p:spTree>
    <p:extLst>
      <p:ext uri="{BB962C8B-B14F-4D97-AF65-F5344CB8AC3E}">
        <p14:creationId xmlns:p14="http://schemas.microsoft.com/office/powerpoint/2010/main" val="42778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D947-94D2-4E11-A59E-402395B70545}"/>
              </a:ext>
            </a:extLst>
          </p:cNvPr>
          <p:cNvSpPr>
            <a:spLocks noGrp="1"/>
          </p:cNvSpPr>
          <p:nvPr>
            <p:ph type="title"/>
          </p:nvPr>
        </p:nvSpPr>
        <p:spPr/>
        <p:txBody>
          <a:bodyPr/>
          <a:lstStyle/>
          <a:p>
            <a:r>
              <a:rPr lang="en-US" dirty="0"/>
              <a:t>4. The external or view level </a:t>
            </a:r>
          </a:p>
        </p:txBody>
      </p:sp>
      <p:sp>
        <p:nvSpPr>
          <p:cNvPr id="3" name="Content Placeholder 2">
            <a:extLst>
              <a:ext uri="{FF2B5EF4-FFF2-40B4-BE49-F238E27FC236}">
                <a16:creationId xmlns:a16="http://schemas.microsoft.com/office/drawing/2014/main" id="{34399863-9E00-45BD-98C5-2CD835F606C1}"/>
              </a:ext>
            </a:extLst>
          </p:cNvPr>
          <p:cNvSpPr>
            <a:spLocks noGrp="1"/>
          </p:cNvSpPr>
          <p:nvPr>
            <p:ph idx="1"/>
          </p:nvPr>
        </p:nvSpPr>
        <p:spPr/>
        <p:txBody>
          <a:bodyPr>
            <a:normAutofit fontScale="92500" lnSpcReduction="10000"/>
          </a:bodyPr>
          <a:lstStyle/>
          <a:p>
            <a:pPr marL="0" indent="0" algn="just">
              <a:buNone/>
            </a:pPr>
            <a:r>
              <a:rPr lang="en-US" b="1" i="0" dirty="0">
                <a:solidFill>
                  <a:srgbClr val="818181"/>
                </a:solidFill>
                <a:effectLst/>
                <a:latin typeface="Oswald"/>
              </a:rPr>
              <a:t>The external or view level</a:t>
            </a:r>
            <a:r>
              <a:rPr lang="en-US" b="0" i="0" dirty="0">
                <a:solidFill>
                  <a:srgbClr val="818181"/>
                </a:solidFill>
                <a:effectLst/>
                <a:latin typeface="Oswald"/>
              </a:rPr>
              <a:t> includes a number of external schemas or user views. Each external schema describes the part of the database that a particular user group is interested in and hides the rest of the database from that user group. The external level interacts directly with the user (end users or application programs). It changes the data coming from the conceptual level to a format and view that is familiar to the users.</a:t>
            </a:r>
          </a:p>
          <a:p>
            <a:pPr algn="just"/>
            <a:r>
              <a:rPr lang="en-US" b="0" i="0" dirty="0">
                <a:solidFill>
                  <a:srgbClr val="818181"/>
                </a:solidFill>
                <a:effectLst/>
                <a:latin typeface="Oswald"/>
              </a:rPr>
              <a:t>For example, one user may view dates in </a:t>
            </a:r>
            <a:r>
              <a:rPr lang="en-US" b="0" i="0" dirty="0" err="1">
                <a:solidFill>
                  <a:srgbClr val="818181"/>
                </a:solidFill>
                <a:effectLst/>
                <a:latin typeface="Oswald"/>
              </a:rPr>
              <a:t>theform</a:t>
            </a:r>
            <a:r>
              <a:rPr lang="en-US" b="0" i="0" dirty="0">
                <a:solidFill>
                  <a:srgbClr val="818181"/>
                </a:solidFill>
                <a:effectLst/>
                <a:latin typeface="Oswald"/>
              </a:rPr>
              <a:t> (day, month, year), while another </a:t>
            </a:r>
            <a:r>
              <a:rPr lang="en-US" b="0" i="0" dirty="0" err="1">
                <a:solidFill>
                  <a:srgbClr val="818181"/>
                </a:solidFill>
                <a:effectLst/>
                <a:latin typeface="Oswald"/>
              </a:rPr>
              <a:t>mayview</a:t>
            </a:r>
            <a:r>
              <a:rPr lang="en-US" b="0" i="0" dirty="0">
                <a:solidFill>
                  <a:srgbClr val="818181"/>
                </a:solidFill>
                <a:effectLst/>
                <a:latin typeface="Oswald"/>
              </a:rPr>
              <a:t> dates as (year, month, day).</a:t>
            </a:r>
          </a:p>
          <a:p>
            <a:pPr algn="just">
              <a:buFont typeface="Arial" panose="020B0604020202020204" pitchFamily="34" charset="0"/>
              <a:buChar char="•"/>
            </a:pPr>
            <a:r>
              <a:rPr lang="en-US" b="0" i="0" dirty="0">
                <a:solidFill>
                  <a:srgbClr val="818181"/>
                </a:solidFill>
                <a:effectLst/>
                <a:latin typeface="Oswald"/>
              </a:rPr>
              <a:t>Consists of a number of different external views of the DB.</a:t>
            </a:r>
          </a:p>
          <a:p>
            <a:pPr algn="just">
              <a:buFont typeface="Arial" panose="020B0604020202020204" pitchFamily="34" charset="0"/>
              <a:buChar char="•"/>
            </a:pPr>
            <a:r>
              <a:rPr lang="en-US" b="0" i="0" dirty="0">
                <a:solidFill>
                  <a:srgbClr val="818181"/>
                </a:solidFill>
                <a:effectLst/>
                <a:latin typeface="Oswald"/>
              </a:rPr>
              <a:t>The user’s view of the database</a:t>
            </a:r>
          </a:p>
          <a:p>
            <a:pPr algn="just">
              <a:buFont typeface="Arial" panose="020B0604020202020204" pitchFamily="34" charset="0"/>
              <a:buChar char="•"/>
            </a:pPr>
            <a:r>
              <a:rPr lang="en-US" b="0" i="0" dirty="0">
                <a:solidFill>
                  <a:srgbClr val="818181"/>
                </a:solidFill>
                <a:effectLst/>
                <a:latin typeface="Oswald"/>
              </a:rPr>
              <a:t>Describes part of the DB for particular group of users.</a:t>
            </a:r>
          </a:p>
          <a:p>
            <a:pPr algn="just">
              <a:buFont typeface="Arial" panose="020B0604020202020204" pitchFamily="34" charset="0"/>
              <a:buChar char="•"/>
            </a:pPr>
            <a:r>
              <a:rPr lang="en-US" b="0" i="0" dirty="0">
                <a:solidFill>
                  <a:srgbClr val="818181"/>
                </a:solidFill>
                <a:effectLst/>
                <a:latin typeface="Oswald"/>
              </a:rPr>
              <a:t>Provides a powerful and flexible security mechanism by hiding parts of the DB from certain users. The user is not aware of the existence of any attributes that are missing from the view.</a:t>
            </a:r>
          </a:p>
          <a:p>
            <a:pPr algn="just">
              <a:buFont typeface="Arial" panose="020B0604020202020204" pitchFamily="34" charset="0"/>
              <a:buChar char="•"/>
            </a:pPr>
            <a:r>
              <a:rPr lang="en-US" b="0" i="0" dirty="0">
                <a:solidFill>
                  <a:srgbClr val="818181"/>
                </a:solidFill>
                <a:effectLst/>
                <a:latin typeface="Oswald"/>
              </a:rPr>
              <a:t>It permits users to access data in a way that is customized to their needs, so that the same data can be seen by different users in different ways, at the same time.</a:t>
            </a:r>
          </a:p>
          <a:p>
            <a:pPr algn="just"/>
            <a:endParaRPr lang="en-US" dirty="0"/>
          </a:p>
        </p:txBody>
      </p:sp>
    </p:spTree>
    <p:extLst>
      <p:ext uri="{BB962C8B-B14F-4D97-AF65-F5344CB8AC3E}">
        <p14:creationId xmlns:p14="http://schemas.microsoft.com/office/powerpoint/2010/main" val="71056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DATABASE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35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5151-CDAC-413D-B5AC-409563200CE0}"/>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0DFBE326-022B-4590-A6FC-65FB5705AA67}"/>
              </a:ext>
            </a:extLst>
          </p:cNvPr>
          <p:cNvSpPr>
            <a:spLocks noGrp="1"/>
          </p:cNvSpPr>
          <p:nvPr>
            <p:ph idx="1"/>
          </p:nvPr>
        </p:nvSpPr>
        <p:spPr>
          <a:xfrm>
            <a:off x="1104900" y="1600200"/>
            <a:ext cx="4621197" cy="4090386"/>
          </a:xfrm>
        </p:spPr>
        <p:txBody>
          <a:bodyPr>
            <a:normAutofit/>
          </a:bodyPr>
          <a:lstStyle/>
          <a:p>
            <a:r>
              <a:rPr lang="en-US" dirty="0"/>
              <a:t>A </a:t>
            </a:r>
            <a:r>
              <a:rPr lang="en-US" b="1" dirty="0">
                <a:solidFill>
                  <a:srgbClr val="00B0F0"/>
                </a:solidFill>
              </a:rPr>
              <a:t>database model </a:t>
            </a:r>
            <a:r>
              <a:rPr lang="en-US" dirty="0"/>
              <a:t>defines the logical design of data. The model also describes the relationships between different parts of the data. In the history of database design, three models have been in use: </a:t>
            </a:r>
          </a:p>
          <a:p>
            <a:pPr>
              <a:buFont typeface="Wingdings" panose="05000000000000000000" pitchFamily="2" charset="2"/>
              <a:buChar char="q"/>
            </a:pPr>
            <a:r>
              <a:rPr lang="en-US" b="1" dirty="0">
                <a:solidFill>
                  <a:srgbClr val="FF0000"/>
                </a:solidFill>
              </a:rPr>
              <a:t>the hierarchical model</a:t>
            </a:r>
            <a:r>
              <a:rPr lang="en-US" dirty="0"/>
              <a:t>, </a:t>
            </a:r>
          </a:p>
          <a:p>
            <a:pPr>
              <a:buFont typeface="Wingdings" panose="05000000000000000000" pitchFamily="2" charset="2"/>
              <a:buChar char="q"/>
            </a:pPr>
            <a:r>
              <a:rPr lang="en-US" b="1" dirty="0">
                <a:solidFill>
                  <a:srgbClr val="FF0000"/>
                </a:solidFill>
              </a:rPr>
              <a:t>the network model</a:t>
            </a:r>
            <a:r>
              <a:rPr lang="en-US" dirty="0"/>
              <a:t>, and </a:t>
            </a:r>
          </a:p>
          <a:p>
            <a:pPr>
              <a:buFont typeface="Wingdings" panose="05000000000000000000" pitchFamily="2" charset="2"/>
              <a:buChar char="q"/>
            </a:pPr>
            <a:r>
              <a:rPr lang="en-US" b="1" dirty="0">
                <a:solidFill>
                  <a:srgbClr val="FF0000"/>
                </a:solidFill>
              </a:rPr>
              <a:t>the relational model.</a:t>
            </a:r>
          </a:p>
        </p:txBody>
      </p:sp>
      <p:pic>
        <p:nvPicPr>
          <p:cNvPr id="5" name="Picture 4">
            <a:extLst>
              <a:ext uri="{FF2B5EF4-FFF2-40B4-BE49-F238E27FC236}">
                <a16:creationId xmlns:a16="http://schemas.microsoft.com/office/drawing/2014/main" id="{06076D52-D33D-466F-8A66-D6FB1DB669B7}"/>
              </a:ext>
            </a:extLst>
          </p:cNvPr>
          <p:cNvPicPr>
            <a:picLocks noChangeAspect="1"/>
          </p:cNvPicPr>
          <p:nvPr/>
        </p:nvPicPr>
        <p:blipFill>
          <a:blip r:embed="rId2"/>
          <a:stretch>
            <a:fillRect/>
          </a:stretch>
        </p:blipFill>
        <p:spPr>
          <a:xfrm>
            <a:off x="6095241" y="1697854"/>
            <a:ext cx="4871588" cy="3682014"/>
          </a:xfrm>
          <a:prstGeom prst="rect">
            <a:avLst/>
          </a:prstGeom>
        </p:spPr>
      </p:pic>
      <p:sp>
        <p:nvSpPr>
          <p:cNvPr id="6" name="TextBox 5">
            <a:extLst>
              <a:ext uri="{FF2B5EF4-FFF2-40B4-BE49-F238E27FC236}">
                <a16:creationId xmlns:a16="http://schemas.microsoft.com/office/drawing/2014/main" id="{EBED943B-CB35-48BC-A932-70BC76F17357}"/>
              </a:ext>
            </a:extLst>
          </p:cNvPr>
          <p:cNvSpPr txBox="1"/>
          <p:nvPr/>
        </p:nvSpPr>
        <p:spPr>
          <a:xfrm>
            <a:off x="6849826" y="5823751"/>
            <a:ext cx="3362418" cy="369332"/>
          </a:xfrm>
          <a:prstGeom prst="rect">
            <a:avLst/>
          </a:prstGeom>
          <a:noFill/>
        </p:spPr>
        <p:txBody>
          <a:bodyPr wrap="square">
            <a:spAutoFit/>
          </a:bodyPr>
          <a:lstStyle/>
          <a:p>
            <a:r>
              <a:rPr lang="en-US" sz="1800" b="1" i="0" u="none" strike="noStrike" baseline="0" dirty="0">
                <a:latin typeface="Frutiger-Bold"/>
              </a:rPr>
              <a:t>Figure 11.3 </a:t>
            </a:r>
            <a:r>
              <a:rPr lang="en-US" sz="1800" b="0" i="1" u="none" strike="noStrike" baseline="0" dirty="0">
                <a:latin typeface="Frutiger-Italic"/>
              </a:rPr>
              <a:t>Database models</a:t>
            </a:r>
            <a:endParaRPr lang="en-US" dirty="0"/>
          </a:p>
        </p:txBody>
      </p:sp>
    </p:spTree>
    <p:extLst>
      <p:ext uri="{BB962C8B-B14F-4D97-AF65-F5344CB8AC3E}">
        <p14:creationId xmlns:p14="http://schemas.microsoft.com/office/powerpoint/2010/main" val="405666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8C43-1CE8-468D-B934-1258E9884CF4}"/>
              </a:ext>
            </a:extLst>
          </p:cNvPr>
          <p:cNvSpPr>
            <a:spLocks noGrp="1"/>
          </p:cNvSpPr>
          <p:nvPr>
            <p:ph type="title"/>
          </p:nvPr>
        </p:nvSpPr>
        <p:spPr/>
        <p:txBody>
          <a:bodyPr/>
          <a:lstStyle/>
          <a:p>
            <a:r>
              <a:rPr lang="en-US" dirty="0"/>
              <a:t>2. The hierarchical model</a:t>
            </a:r>
          </a:p>
        </p:txBody>
      </p:sp>
      <p:sp>
        <p:nvSpPr>
          <p:cNvPr id="3" name="Content Placeholder 2">
            <a:extLst>
              <a:ext uri="{FF2B5EF4-FFF2-40B4-BE49-F238E27FC236}">
                <a16:creationId xmlns:a16="http://schemas.microsoft.com/office/drawing/2014/main" id="{A881DB6C-EA44-4879-8C0F-99FE7A6F94DD}"/>
              </a:ext>
            </a:extLst>
          </p:cNvPr>
          <p:cNvSpPr>
            <a:spLocks noGrp="1"/>
          </p:cNvSpPr>
          <p:nvPr>
            <p:ph idx="1"/>
          </p:nvPr>
        </p:nvSpPr>
        <p:spPr>
          <a:xfrm>
            <a:off x="1104900" y="1600200"/>
            <a:ext cx="9982200" cy="1950868"/>
          </a:xfrm>
        </p:spPr>
        <p:txBody>
          <a:bodyPr>
            <a:normAutofit lnSpcReduction="10000"/>
          </a:bodyPr>
          <a:lstStyle/>
          <a:p>
            <a:r>
              <a:rPr lang="en-US" dirty="0"/>
              <a:t>In the hierarchical model, data is organized as an inverted tree. Each entity has only one parent but can have several children. At the top of the hierarchy, there is one entity, which is called the root. Figure 14.3 shows a logical view of an example of the hierarchical model.</a:t>
            </a:r>
          </a:p>
          <a:p>
            <a:pPr algn="just"/>
            <a:r>
              <a:rPr lang="en-US" dirty="0"/>
              <a:t>As the hierarchical model is obsolete, no further discussion of this model is necessary</a:t>
            </a:r>
          </a:p>
        </p:txBody>
      </p:sp>
      <p:pic>
        <p:nvPicPr>
          <p:cNvPr id="5" name="Picture 4">
            <a:extLst>
              <a:ext uri="{FF2B5EF4-FFF2-40B4-BE49-F238E27FC236}">
                <a16:creationId xmlns:a16="http://schemas.microsoft.com/office/drawing/2014/main" id="{766C6B75-121D-4DC9-A521-73E7FF37143A}"/>
              </a:ext>
            </a:extLst>
          </p:cNvPr>
          <p:cNvPicPr>
            <a:picLocks noChangeAspect="1"/>
          </p:cNvPicPr>
          <p:nvPr/>
        </p:nvPicPr>
        <p:blipFill>
          <a:blip r:embed="rId2"/>
          <a:stretch>
            <a:fillRect/>
          </a:stretch>
        </p:blipFill>
        <p:spPr>
          <a:xfrm>
            <a:off x="2694179" y="3551068"/>
            <a:ext cx="6802123" cy="1882066"/>
          </a:xfrm>
          <a:prstGeom prst="rect">
            <a:avLst/>
          </a:prstGeom>
        </p:spPr>
      </p:pic>
      <p:sp>
        <p:nvSpPr>
          <p:cNvPr id="7" name="TextBox 6">
            <a:extLst>
              <a:ext uri="{FF2B5EF4-FFF2-40B4-BE49-F238E27FC236}">
                <a16:creationId xmlns:a16="http://schemas.microsoft.com/office/drawing/2014/main" id="{4635FB68-BA6A-4C37-9829-03EDAC79A0FD}"/>
              </a:ext>
            </a:extLst>
          </p:cNvPr>
          <p:cNvSpPr txBox="1"/>
          <p:nvPr/>
        </p:nvSpPr>
        <p:spPr>
          <a:xfrm>
            <a:off x="2201077" y="5746487"/>
            <a:ext cx="7295225" cy="369332"/>
          </a:xfrm>
          <a:prstGeom prst="rect">
            <a:avLst/>
          </a:prstGeom>
          <a:noFill/>
        </p:spPr>
        <p:txBody>
          <a:bodyPr wrap="square">
            <a:spAutoFit/>
          </a:bodyPr>
          <a:lstStyle/>
          <a:p>
            <a:pPr algn="l"/>
            <a:r>
              <a:rPr lang="en-US" sz="1800" b="1" i="0" u="none" strike="noStrike" baseline="0" dirty="0">
                <a:latin typeface="Frutiger-Bold"/>
              </a:rPr>
              <a:t>Figure 11.4 </a:t>
            </a:r>
            <a:r>
              <a:rPr lang="en-US" sz="1800" b="0" i="1" u="none" strike="noStrike" baseline="0" dirty="0">
                <a:latin typeface="Frutiger-Italic"/>
              </a:rPr>
              <a:t>An example of the hierarchical model representing a university</a:t>
            </a:r>
          </a:p>
        </p:txBody>
      </p:sp>
    </p:spTree>
    <p:extLst>
      <p:ext uri="{BB962C8B-B14F-4D97-AF65-F5344CB8AC3E}">
        <p14:creationId xmlns:p14="http://schemas.microsoft.com/office/powerpoint/2010/main" val="26959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E383-06EE-4A68-99C5-ECFA82F54220}"/>
              </a:ext>
            </a:extLst>
          </p:cNvPr>
          <p:cNvSpPr>
            <a:spLocks noGrp="1"/>
          </p:cNvSpPr>
          <p:nvPr>
            <p:ph type="title"/>
          </p:nvPr>
        </p:nvSpPr>
        <p:spPr/>
        <p:txBody>
          <a:bodyPr/>
          <a:lstStyle/>
          <a:p>
            <a:r>
              <a:rPr lang="en-US" dirty="0"/>
              <a:t>3. The network model</a:t>
            </a:r>
          </a:p>
        </p:txBody>
      </p:sp>
      <p:sp>
        <p:nvSpPr>
          <p:cNvPr id="3" name="Content Placeholder 2">
            <a:extLst>
              <a:ext uri="{FF2B5EF4-FFF2-40B4-BE49-F238E27FC236}">
                <a16:creationId xmlns:a16="http://schemas.microsoft.com/office/drawing/2014/main" id="{8C332716-B730-4479-89BD-09D2D7CCDF37}"/>
              </a:ext>
            </a:extLst>
          </p:cNvPr>
          <p:cNvSpPr>
            <a:spLocks noGrp="1"/>
          </p:cNvSpPr>
          <p:nvPr>
            <p:ph idx="1"/>
          </p:nvPr>
        </p:nvSpPr>
        <p:spPr>
          <a:xfrm>
            <a:off x="1104900" y="1600200"/>
            <a:ext cx="9982200" cy="1096962"/>
          </a:xfrm>
        </p:spPr>
        <p:txBody>
          <a:bodyPr/>
          <a:lstStyle/>
          <a:p>
            <a:r>
              <a:rPr lang="en-US" dirty="0"/>
              <a:t>In the network model, the entities are organized in a graph, in which some entities can be accessed through several paths (Figure 14.4). There is no hierarchy. This model is also obsolete and needs no further discussion.</a:t>
            </a:r>
          </a:p>
        </p:txBody>
      </p:sp>
      <p:pic>
        <p:nvPicPr>
          <p:cNvPr id="5" name="Picture 4">
            <a:extLst>
              <a:ext uri="{FF2B5EF4-FFF2-40B4-BE49-F238E27FC236}">
                <a16:creationId xmlns:a16="http://schemas.microsoft.com/office/drawing/2014/main" id="{92FC28B2-7B20-4DD5-B10D-58B0E7E19B18}"/>
              </a:ext>
            </a:extLst>
          </p:cNvPr>
          <p:cNvPicPr>
            <a:picLocks noChangeAspect="1"/>
          </p:cNvPicPr>
          <p:nvPr/>
        </p:nvPicPr>
        <p:blipFill>
          <a:blip r:embed="rId2"/>
          <a:stretch>
            <a:fillRect/>
          </a:stretch>
        </p:blipFill>
        <p:spPr>
          <a:xfrm>
            <a:off x="2287604" y="2697162"/>
            <a:ext cx="7222504" cy="2270685"/>
          </a:xfrm>
          <a:prstGeom prst="rect">
            <a:avLst/>
          </a:prstGeom>
        </p:spPr>
      </p:pic>
      <p:sp>
        <p:nvSpPr>
          <p:cNvPr id="7" name="TextBox 6">
            <a:extLst>
              <a:ext uri="{FF2B5EF4-FFF2-40B4-BE49-F238E27FC236}">
                <a16:creationId xmlns:a16="http://schemas.microsoft.com/office/drawing/2014/main" id="{2BDC2D5F-95DF-47FB-A812-E1712F89AE2E}"/>
              </a:ext>
            </a:extLst>
          </p:cNvPr>
          <p:cNvSpPr txBox="1"/>
          <p:nvPr/>
        </p:nvSpPr>
        <p:spPr>
          <a:xfrm>
            <a:off x="2403240" y="5398493"/>
            <a:ext cx="7384001" cy="369332"/>
          </a:xfrm>
          <a:prstGeom prst="rect">
            <a:avLst/>
          </a:prstGeom>
          <a:noFill/>
        </p:spPr>
        <p:txBody>
          <a:bodyPr wrap="square">
            <a:spAutoFit/>
          </a:bodyPr>
          <a:lstStyle/>
          <a:p>
            <a:r>
              <a:rPr lang="en-US" sz="1800" b="1" i="0" u="none" strike="noStrike" baseline="0" dirty="0">
                <a:latin typeface="Frutiger-Bold"/>
              </a:rPr>
              <a:t>Figure 11.5 </a:t>
            </a:r>
            <a:r>
              <a:rPr lang="en-US" sz="1800" b="0" i="1" u="none" strike="noStrike" baseline="0" dirty="0">
                <a:latin typeface="Frutiger-Italic"/>
              </a:rPr>
              <a:t>An example of the network model representing a university</a:t>
            </a:r>
            <a:endParaRPr lang="en-US" dirty="0"/>
          </a:p>
        </p:txBody>
      </p:sp>
    </p:spTree>
    <p:extLst>
      <p:ext uri="{BB962C8B-B14F-4D97-AF65-F5344CB8AC3E}">
        <p14:creationId xmlns:p14="http://schemas.microsoft.com/office/powerpoint/2010/main" val="5272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52D2-BCFD-41EB-86DB-ADB9290018F2}"/>
              </a:ext>
            </a:extLst>
          </p:cNvPr>
          <p:cNvSpPr>
            <a:spLocks noGrp="1"/>
          </p:cNvSpPr>
          <p:nvPr>
            <p:ph type="title"/>
          </p:nvPr>
        </p:nvSpPr>
        <p:spPr/>
        <p:txBody>
          <a:bodyPr/>
          <a:lstStyle/>
          <a:p>
            <a:r>
              <a:rPr lang="en-US" dirty="0"/>
              <a:t>4. The relational model</a:t>
            </a:r>
          </a:p>
        </p:txBody>
      </p:sp>
      <p:sp>
        <p:nvSpPr>
          <p:cNvPr id="3" name="Content Placeholder 2">
            <a:extLst>
              <a:ext uri="{FF2B5EF4-FFF2-40B4-BE49-F238E27FC236}">
                <a16:creationId xmlns:a16="http://schemas.microsoft.com/office/drawing/2014/main" id="{255AED3D-FA40-4C6F-BF4B-02C7712859EC}"/>
              </a:ext>
            </a:extLst>
          </p:cNvPr>
          <p:cNvSpPr>
            <a:spLocks noGrp="1"/>
          </p:cNvSpPr>
          <p:nvPr>
            <p:ph idx="1"/>
          </p:nvPr>
        </p:nvSpPr>
        <p:spPr>
          <a:xfrm>
            <a:off x="1104900" y="1768876"/>
            <a:ext cx="9982200" cy="1096962"/>
          </a:xfrm>
        </p:spPr>
        <p:txBody>
          <a:bodyPr>
            <a:normAutofit/>
          </a:bodyPr>
          <a:lstStyle/>
          <a:p>
            <a:pPr algn="l"/>
            <a:r>
              <a:rPr lang="en-US" sz="1800" b="0" i="0" u="none" strike="noStrike" baseline="0" dirty="0">
                <a:latin typeface="BerlingLTStd-Roman"/>
              </a:rPr>
              <a:t>In the </a:t>
            </a:r>
            <a:r>
              <a:rPr lang="en-US" sz="1800" b="1" i="0" u="none" strike="noStrike" baseline="0" dirty="0">
                <a:latin typeface="BerlingLTStd-Bold"/>
              </a:rPr>
              <a:t>relational model</a:t>
            </a:r>
            <a:r>
              <a:rPr lang="en-US" sz="1800" b="0" i="0" u="none" strike="noStrike" baseline="0" dirty="0">
                <a:latin typeface="BerlingLTStd-Roman"/>
              </a:rPr>
              <a:t>, data is organized in two-dimensional tables called relations. There is no hierarchical or network structure imposed on the data. The tables or </a:t>
            </a:r>
            <a:r>
              <a:rPr lang="en-US" sz="1800" b="0" i="1" u="none" strike="noStrike" baseline="0" dirty="0">
                <a:latin typeface="BerlingLTStd-Italic"/>
              </a:rPr>
              <a:t>relations </a:t>
            </a:r>
            <a:r>
              <a:rPr lang="en-US" sz="1800" b="0" i="0" u="none" strike="noStrike" baseline="0" dirty="0">
                <a:latin typeface="BerlingLTStd-Roman"/>
              </a:rPr>
              <a:t>are, however, related to each other, as we see in Figure 14.5.</a:t>
            </a:r>
            <a:endParaRPr lang="en-US" dirty="0"/>
          </a:p>
        </p:txBody>
      </p:sp>
      <p:sp>
        <p:nvSpPr>
          <p:cNvPr id="5" name="TextBox 4">
            <a:extLst>
              <a:ext uri="{FF2B5EF4-FFF2-40B4-BE49-F238E27FC236}">
                <a16:creationId xmlns:a16="http://schemas.microsoft.com/office/drawing/2014/main" id="{FB7DACE0-A6F9-44D0-A5A2-E37C60DBAA3C}"/>
              </a:ext>
            </a:extLst>
          </p:cNvPr>
          <p:cNvSpPr txBox="1"/>
          <p:nvPr/>
        </p:nvSpPr>
        <p:spPr>
          <a:xfrm>
            <a:off x="2104008" y="5478392"/>
            <a:ext cx="6913485" cy="369332"/>
          </a:xfrm>
          <a:prstGeom prst="rect">
            <a:avLst/>
          </a:prstGeom>
          <a:noFill/>
        </p:spPr>
        <p:txBody>
          <a:bodyPr wrap="square">
            <a:spAutoFit/>
          </a:bodyPr>
          <a:lstStyle/>
          <a:p>
            <a:r>
              <a:rPr lang="en-US" sz="1800" b="1" i="0" u="none" strike="noStrike" baseline="0" dirty="0">
                <a:latin typeface="Frutiger-Bold"/>
              </a:rPr>
              <a:t>Figure 11.6 </a:t>
            </a:r>
            <a:r>
              <a:rPr lang="en-US" sz="1800" b="0" i="1" u="none" strike="noStrike" baseline="0" dirty="0">
                <a:latin typeface="Frutiger-Italic"/>
              </a:rPr>
              <a:t>An example of the relational model representing a university</a:t>
            </a:r>
            <a:endParaRPr lang="en-US" dirty="0"/>
          </a:p>
        </p:txBody>
      </p:sp>
      <p:pic>
        <p:nvPicPr>
          <p:cNvPr id="7" name="Picture 6">
            <a:extLst>
              <a:ext uri="{FF2B5EF4-FFF2-40B4-BE49-F238E27FC236}">
                <a16:creationId xmlns:a16="http://schemas.microsoft.com/office/drawing/2014/main" id="{84730192-D01E-43E9-A70C-C004C7EB5B24}"/>
              </a:ext>
            </a:extLst>
          </p:cNvPr>
          <p:cNvPicPr>
            <a:picLocks noChangeAspect="1"/>
          </p:cNvPicPr>
          <p:nvPr/>
        </p:nvPicPr>
        <p:blipFill>
          <a:blip r:embed="rId2"/>
          <a:stretch>
            <a:fillRect/>
          </a:stretch>
        </p:blipFill>
        <p:spPr>
          <a:xfrm>
            <a:off x="3505346" y="2865838"/>
            <a:ext cx="4275786" cy="2522706"/>
          </a:xfrm>
          <a:prstGeom prst="rect">
            <a:avLst/>
          </a:prstGeom>
        </p:spPr>
      </p:pic>
    </p:spTree>
    <p:extLst>
      <p:ext uri="{BB962C8B-B14F-4D97-AF65-F5344CB8AC3E}">
        <p14:creationId xmlns:p14="http://schemas.microsoft.com/office/powerpoint/2010/main" val="212019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4- </a:t>
            </a:r>
            <a:r>
              <a:rPr lang="de-DE" dirty="0"/>
              <a:t>The relationship database model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932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52D2-BCFD-41EB-86DB-ADB9290018F2}"/>
              </a:ext>
            </a:extLst>
          </p:cNvPr>
          <p:cNvSpPr>
            <a:spLocks noGrp="1"/>
          </p:cNvSpPr>
          <p:nvPr>
            <p:ph type="title"/>
          </p:nvPr>
        </p:nvSpPr>
        <p:spPr/>
        <p:txBody>
          <a:bodyPr/>
          <a:lstStyle/>
          <a:p>
            <a:r>
              <a:rPr lang="en-US" dirty="0"/>
              <a:t>1. Relation</a:t>
            </a:r>
          </a:p>
        </p:txBody>
      </p:sp>
      <p:sp>
        <p:nvSpPr>
          <p:cNvPr id="3" name="Content Placeholder 2">
            <a:extLst>
              <a:ext uri="{FF2B5EF4-FFF2-40B4-BE49-F238E27FC236}">
                <a16:creationId xmlns:a16="http://schemas.microsoft.com/office/drawing/2014/main" id="{255AED3D-FA40-4C6F-BF4B-02C7712859EC}"/>
              </a:ext>
            </a:extLst>
          </p:cNvPr>
          <p:cNvSpPr>
            <a:spLocks noGrp="1"/>
          </p:cNvSpPr>
          <p:nvPr>
            <p:ph idx="1"/>
          </p:nvPr>
        </p:nvSpPr>
        <p:spPr>
          <a:xfrm>
            <a:off x="1104900" y="1752231"/>
            <a:ext cx="9980681" cy="1425976"/>
          </a:xfrm>
        </p:spPr>
        <p:txBody>
          <a:bodyPr>
            <a:normAutofit/>
          </a:bodyPr>
          <a:lstStyle/>
          <a:p>
            <a:pPr algn="just"/>
            <a:r>
              <a:rPr lang="en-US" sz="1800" b="1" dirty="0">
                <a:solidFill>
                  <a:srgbClr val="00B0F0"/>
                </a:solidFill>
                <a:latin typeface="BerlingLTStd-Roman"/>
              </a:rPr>
              <a:t>R</a:t>
            </a:r>
            <a:r>
              <a:rPr lang="en-US" sz="1800" b="1" i="0" u="none" strike="noStrike" baseline="0" dirty="0">
                <a:solidFill>
                  <a:srgbClr val="00B0F0"/>
                </a:solidFill>
                <a:latin typeface="BerlingLTStd-Roman"/>
              </a:rPr>
              <a:t>elation</a:t>
            </a:r>
            <a:r>
              <a:rPr lang="en-US" sz="1800" b="0" i="0" u="none" strike="noStrike" baseline="0" dirty="0">
                <a:latin typeface="BerlingLTStd-Roman"/>
              </a:rPr>
              <a:t>, in appearance, is a two-dimensional table. The RDBMS organizes the data so that its external view is a set of relations or tables. This does not mean that data are stored as tables: the physical storage of the data is independent of the way in which the data is logically organized. Figure 14.6 shows an example of a relation.</a:t>
            </a:r>
          </a:p>
        </p:txBody>
      </p:sp>
      <p:pic>
        <p:nvPicPr>
          <p:cNvPr id="9" name="Picture 8">
            <a:extLst>
              <a:ext uri="{FF2B5EF4-FFF2-40B4-BE49-F238E27FC236}">
                <a16:creationId xmlns:a16="http://schemas.microsoft.com/office/drawing/2014/main" id="{A370639F-8D7E-4B4A-8839-8D145AA8A75C}"/>
              </a:ext>
            </a:extLst>
          </p:cNvPr>
          <p:cNvPicPr>
            <a:picLocks noChangeAspect="1"/>
          </p:cNvPicPr>
          <p:nvPr/>
        </p:nvPicPr>
        <p:blipFill>
          <a:blip r:embed="rId2"/>
          <a:stretch>
            <a:fillRect/>
          </a:stretch>
        </p:blipFill>
        <p:spPr>
          <a:xfrm>
            <a:off x="6687990" y="3178207"/>
            <a:ext cx="4577903" cy="1700074"/>
          </a:xfrm>
          <a:prstGeom prst="rect">
            <a:avLst/>
          </a:prstGeom>
        </p:spPr>
      </p:pic>
      <p:sp>
        <p:nvSpPr>
          <p:cNvPr id="11" name="TextBox 10">
            <a:extLst>
              <a:ext uri="{FF2B5EF4-FFF2-40B4-BE49-F238E27FC236}">
                <a16:creationId xmlns:a16="http://schemas.microsoft.com/office/drawing/2014/main" id="{313FDF3F-38CE-45CA-83A6-EBA0CA4AAF6D}"/>
              </a:ext>
            </a:extLst>
          </p:cNvPr>
          <p:cNvSpPr txBox="1"/>
          <p:nvPr/>
        </p:nvSpPr>
        <p:spPr>
          <a:xfrm>
            <a:off x="1104900" y="2876366"/>
            <a:ext cx="5269267" cy="3139321"/>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BerlingLTStd-Roman"/>
              </a:rPr>
              <a:t>A relation in an RDBMS has the following features:</a:t>
            </a:r>
          </a:p>
          <a:p>
            <a:pPr algn="just">
              <a:buFont typeface="Wingdings" panose="05000000000000000000" pitchFamily="2" charset="2"/>
              <a:buChar char="q"/>
            </a:pPr>
            <a:r>
              <a:rPr lang="en-US" sz="1800" b="1" i="0" u="none" strike="noStrike" baseline="0" dirty="0">
                <a:solidFill>
                  <a:srgbClr val="FF0000"/>
                </a:solidFill>
                <a:latin typeface="BerlingLTStd-Bold"/>
              </a:rPr>
              <a:t>Name</a:t>
            </a:r>
            <a:r>
              <a:rPr lang="en-US" sz="1800" b="0" i="0" u="none" strike="noStrike" baseline="0" dirty="0">
                <a:latin typeface="BerlingLTStd-Roman"/>
              </a:rPr>
              <a:t>. Each relation in a relational database should have a </a:t>
            </a:r>
            <a:r>
              <a:rPr lang="en-US" sz="1800" b="1" i="0" u="none" strike="noStrike" baseline="0" dirty="0">
                <a:latin typeface="BerlingLTStd-Bold"/>
              </a:rPr>
              <a:t>name </a:t>
            </a:r>
            <a:r>
              <a:rPr lang="en-US" sz="1800" b="0" i="0" u="none" strike="noStrike" baseline="0" dirty="0">
                <a:latin typeface="BerlingLTStd-Roman"/>
              </a:rPr>
              <a:t>that is unique among other relations.</a:t>
            </a:r>
          </a:p>
          <a:p>
            <a:pPr algn="just">
              <a:buFont typeface="Wingdings" panose="05000000000000000000" pitchFamily="2" charset="2"/>
              <a:buChar char="q"/>
            </a:pPr>
            <a:r>
              <a:rPr lang="en-US" sz="1800" b="1" i="0" u="none" strike="noStrike" baseline="0" dirty="0">
                <a:solidFill>
                  <a:srgbClr val="FF0000"/>
                </a:solidFill>
                <a:latin typeface="BerlingLTStd-Bold"/>
              </a:rPr>
              <a:t>Attributes</a:t>
            </a:r>
            <a:r>
              <a:rPr lang="en-US" sz="1800" b="0" i="0" u="none" strike="noStrike" baseline="0" dirty="0">
                <a:latin typeface="BerlingLTStd-Roman"/>
              </a:rPr>
              <a:t>. Each column in a relation is called an </a:t>
            </a:r>
            <a:r>
              <a:rPr lang="en-US" sz="1800" b="1" i="0" u="none" strike="noStrike" baseline="0" dirty="0">
                <a:latin typeface="BerlingLTStd-Bold"/>
              </a:rPr>
              <a:t>attribute</a:t>
            </a:r>
            <a:r>
              <a:rPr lang="en-US" sz="1800" b="0" i="0" u="none" strike="noStrike" baseline="0" dirty="0">
                <a:latin typeface="BerlingLTStd-Roman"/>
              </a:rPr>
              <a:t>. The attributes are the column headings in the table in Figure 14.6. Each attribute gives meaning to the data</a:t>
            </a:r>
          </a:p>
          <a:p>
            <a:pPr algn="just">
              <a:buFont typeface="Wingdings" panose="05000000000000000000" pitchFamily="2" charset="2"/>
              <a:buChar char="q"/>
            </a:pPr>
            <a:r>
              <a:rPr lang="en-US" sz="1800" b="0" i="0" u="none" strike="noStrike" baseline="0" dirty="0">
                <a:latin typeface="ZapfDingbatsStd"/>
              </a:rPr>
              <a:t> </a:t>
            </a:r>
            <a:r>
              <a:rPr lang="en-US" sz="1800" b="1" i="0" u="none" strike="noStrike" baseline="0" dirty="0">
                <a:solidFill>
                  <a:srgbClr val="FF0000"/>
                </a:solidFill>
                <a:latin typeface="BerlingLTStd-Bold"/>
              </a:rPr>
              <a:t>Tuples</a:t>
            </a:r>
            <a:r>
              <a:rPr lang="en-US" sz="1800" b="0" i="0" u="none" strike="noStrike" baseline="0" dirty="0">
                <a:latin typeface="BerlingLTStd-Roman"/>
              </a:rPr>
              <a:t>. Each row in a relation is called a </a:t>
            </a:r>
            <a:r>
              <a:rPr lang="en-US" sz="1800" b="1" i="0" u="none" strike="noStrike" baseline="0" dirty="0">
                <a:latin typeface="BerlingLTStd-Bold"/>
              </a:rPr>
              <a:t>tuple</a:t>
            </a:r>
            <a:r>
              <a:rPr lang="en-US" sz="1800" b="0" i="0" u="none" strike="noStrike" baseline="0" dirty="0">
                <a:latin typeface="BerlingLTStd-Roman"/>
              </a:rPr>
              <a:t>. A tuple defines a collection of attribute values. The total number of rows in a relation is called the </a:t>
            </a:r>
            <a:r>
              <a:rPr lang="en-US" sz="1800" b="1" i="0" u="none" strike="noStrike" baseline="0" dirty="0">
                <a:latin typeface="BerlingLTStd-Bold"/>
              </a:rPr>
              <a:t>cardinality </a:t>
            </a:r>
            <a:r>
              <a:rPr lang="en-US" sz="1800" b="0" i="0" u="none" strike="noStrike" baseline="0" dirty="0">
                <a:latin typeface="BerlingLTStd-Roman"/>
              </a:rPr>
              <a:t>of the relation.</a:t>
            </a:r>
            <a:endParaRPr lang="en-US" dirty="0"/>
          </a:p>
        </p:txBody>
      </p:sp>
      <p:sp>
        <p:nvSpPr>
          <p:cNvPr id="14" name="TextBox 13">
            <a:extLst>
              <a:ext uri="{FF2B5EF4-FFF2-40B4-BE49-F238E27FC236}">
                <a16:creationId xmlns:a16="http://schemas.microsoft.com/office/drawing/2014/main" id="{6185B1D4-3565-4AEB-8A3F-C81BDDDD77AF}"/>
              </a:ext>
            </a:extLst>
          </p:cNvPr>
          <p:cNvSpPr txBox="1"/>
          <p:nvPr/>
        </p:nvSpPr>
        <p:spPr>
          <a:xfrm>
            <a:off x="6731493" y="5066475"/>
            <a:ext cx="4534400" cy="369332"/>
          </a:xfrm>
          <a:prstGeom prst="rect">
            <a:avLst/>
          </a:prstGeom>
          <a:noFill/>
        </p:spPr>
        <p:txBody>
          <a:bodyPr wrap="square">
            <a:spAutoFit/>
          </a:bodyPr>
          <a:lstStyle/>
          <a:p>
            <a:r>
              <a:rPr lang="en-US" sz="1800" b="1" i="0" u="none" strike="noStrike" baseline="0" dirty="0">
                <a:latin typeface="Frutiger-Bold"/>
              </a:rPr>
              <a:t>Figure 11.7 </a:t>
            </a:r>
            <a:r>
              <a:rPr lang="en-US" sz="1800" b="0" i="1" u="none" strike="noStrike" baseline="0" dirty="0">
                <a:latin typeface="Frutiger-Italic"/>
              </a:rPr>
              <a:t>An example of a relation</a:t>
            </a:r>
            <a:endParaRPr lang="en-US" dirty="0"/>
          </a:p>
        </p:txBody>
      </p:sp>
    </p:spTree>
    <p:extLst>
      <p:ext uri="{BB962C8B-B14F-4D97-AF65-F5344CB8AC3E}">
        <p14:creationId xmlns:p14="http://schemas.microsoft.com/office/powerpoint/2010/main" val="417188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Content</a:t>
            </a:r>
          </a:p>
        </p:txBody>
      </p:sp>
      <p:sp>
        <p:nvSpPr>
          <p:cNvPr id="14" name="Content Placeholder 13"/>
          <p:cNvSpPr>
            <a:spLocks noGrp="1"/>
          </p:cNvSpPr>
          <p:nvPr>
            <p:ph idx="1"/>
          </p:nvPr>
        </p:nvSpPr>
        <p:spPr/>
        <p:txBody>
          <a:bodyPr/>
          <a:lstStyle/>
          <a:p>
            <a:r>
              <a:rPr lang="de-DE" dirty="0"/>
              <a:t>11.1 Introduction</a:t>
            </a:r>
          </a:p>
          <a:p>
            <a:r>
              <a:rPr lang="de-DE" dirty="0"/>
              <a:t>11.2 Database architecture</a:t>
            </a:r>
          </a:p>
          <a:p>
            <a:r>
              <a:rPr lang="de-DE" dirty="0"/>
              <a:t>11.3 Database model</a:t>
            </a:r>
          </a:p>
          <a:p>
            <a:r>
              <a:rPr lang="de-DE" dirty="0"/>
              <a:t>11.4 The relationship database model</a:t>
            </a:r>
          </a:p>
          <a:p>
            <a:r>
              <a:rPr lang="de-DE" dirty="0"/>
              <a:t>11.5 Database design</a:t>
            </a:r>
          </a:p>
          <a:p>
            <a:r>
              <a:rPr lang="de-DE" dirty="0"/>
              <a:t>11.6 Guide do practice set (database)</a:t>
            </a: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1983E-F2CD-40DD-8B41-C2C259FABFEB}"/>
              </a:ext>
            </a:extLst>
          </p:cNvPr>
          <p:cNvSpPr>
            <a:spLocks noGrp="1"/>
          </p:cNvSpPr>
          <p:nvPr>
            <p:ph type="title"/>
          </p:nvPr>
        </p:nvSpPr>
        <p:spPr/>
        <p:txBody>
          <a:bodyPr/>
          <a:lstStyle/>
          <a:p>
            <a:r>
              <a:rPr lang="en-US" dirty="0"/>
              <a:t>2. Operations on relations</a:t>
            </a:r>
          </a:p>
        </p:txBody>
      </p:sp>
      <p:sp>
        <p:nvSpPr>
          <p:cNvPr id="3" name="Content Placeholder 2">
            <a:extLst>
              <a:ext uri="{FF2B5EF4-FFF2-40B4-BE49-F238E27FC236}">
                <a16:creationId xmlns:a16="http://schemas.microsoft.com/office/drawing/2014/main" id="{A64139F6-0B5D-4839-B40C-EB72BF4BBFC3}"/>
              </a:ext>
            </a:extLst>
          </p:cNvPr>
          <p:cNvSpPr>
            <a:spLocks noGrp="1"/>
          </p:cNvSpPr>
          <p:nvPr>
            <p:ph idx="1"/>
          </p:nvPr>
        </p:nvSpPr>
        <p:spPr>
          <a:xfrm>
            <a:off x="1104900" y="1600200"/>
            <a:ext cx="9982200" cy="2421384"/>
          </a:xfrm>
        </p:spPr>
        <p:txBody>
          <a:bodyPr>
            <a:normAutofit/>
          </a:bodyPr>
          <a:lstStyle/>
          <a:p>
            <a:pPr algn="just"/>
            <a:r>
              <a:rPr lang="en-US" sz="1800" b="0" i="0" u="none" strike="noStrike" baseline="0" dirty="0">
                <a:latin typeface="BerlingLTStd-Roman"/>
              </a:rPr>
              <a:t>In a relational database we can define several operations to create new relations based on existing ones. We define nine operations in this section: </a:t>
            </a:r>
            <a:r>
              <a:rPr lang="en-US" sz="1800" b="1" i="1" u="none" strike="noStrike" baseline="0" dirty="0">
                <a:solidFill>
                  <a:srgbClr val="00B0F0"/>
                </a:solidFill>
                <a:latin typeface="BerlingLTStd-Italic"/>
              </a:rPr>
              <a:t>insert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delete</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update</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select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project</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join</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union</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intersection</a:t>
            </a:r>
            <a:r>
              <a:rPr lang="en-US" sz="1800" b="1" i="0" u="none" strike="noStrike" baseline="0" dirty="0">
                <a:solidFill>
                  <a:srgbClr val="00B0F0"/>
                </a:solidFill>
                <a:latin typeface="BerlingLTStd-Roman"/>
              </a:rPr>
              <a:t>, </a:t>
            </a:r>
            <a:r>
              <a:rPr lang="en-US" sz="1800" i="0" u="none" strike="noStrike" baseline="0" dirty="0">
                <a:latin typeface="BerlingLTStd-Roman"/>
              </a:rPr>
              <a:t>and</a:t>
            </a:r>
            <a:r>
              <a:rPr lang="en-US" sz="1800" b="1" i="0" u="none" strike="noStrike" baseline="0" dirty="0">
                <a:solidFill>
                  <a:srgbClr val="00B0F0"/>
                </a:solidFill>
                <a:latin typeface="BerlingLTStd-Roman"/>
              </a:rPr>
              <a:t> </a:t>
            </a:r>
            <a:r>
              <a:rPr lang="en-US" sz="1800" b="1" i="1" u="none" strike="noStrike" baseline="0" dirty="0">
                <a:solidFill>
                  <a:srgbClr val="00B0F0"/>
                </a:solidFill>
                <a:latin typeface="BerlingLTStd-Italic"/>
              </a:rPr>
              <a:t>difference</a:t>
            </a:r>
            <a:r>
              <a:rPr lang="en-US" sz="1800" b="0" i="0" u="none" strike="noStrike" baseline="0" dirty="0">
                <a:latin typeface="BerlingLTStd-Roman"/>
              </a:rPr>
              <a:t>. Instead of discussing these operations in the abstract, we describe each operation as defined in the database query language SQL (Structured Query Language). </a:t>
            </a:r>
          </a:p>
          <a:p>
            <a:pPr algn="just"/>
            <a:r>
              <a:rPr lang="en-US" sz="1800" b="1" i="0" u="none" strike="noStrike" baseline="0" dirty="0">
                <a:solidFill>
                  <a:srgbClr val="00B0F0"/>
                </a:solidFill>
                <a:latin typeface="BerlingLTStd-Bold"/>
              </a:rPr>
              <a:t>Structured Query Language (SQL) </a:t>
            </a:r>
            <a:r>
              <a:rPr lang="en-US" sz="1800" b="0" i="0" u="none" strike="noStrike" baseline="0" dirty="0">
                <a:latin typeface="BerlingLTStd-Roman"/>
              </a:rPr>
              <a:t>is the language standardized by the American National Standards Institute (ANSI) and the </a:t>
            </a:r>
            <a:r>
              <a:rPr lang="en-US" sz="1800" b="1" i="0" u="none" strike="noStrike" baseline="0" dirty="0">
                <a:latin typeface="BerlingLTStd-Bold"/>
              </a:rPr>
              <a:t>International Organization for Standardization (ISO) </a:t>
            </a:r>
            <a:r>
              <a:rPr lang="en-US" sz="1800" b="0" i="0" u="none" strike="noStrike" baseline="0" dirty="0">
                <a:latin typeface="BerlingLTStd-Roman"/>
              </a:rPr>
              <a:t>for use on relational databases</a:t>
            </a:r>
            <a:endParaRPr lang="en-US" sz="1600" dirty="0"/>
          </a:p>
          <a:p>
            <a:pPr algn="just"/>
            <a:endParaRPr lang="en-US" sz="1800" b="0" i="0" u="none" strike="noStrike" baseline="0" dirty="0">
              <a:latin typeface="BerlingLTStd-Roman"/>
            </a:endParaRPr>
          </a:p>
          <a:p>
            <a:pPr algn="just"/>
            <a:endParaRPr lang="en-US" dirty="0"/>
          </a:p>
        </p:txBody>
      </p:sp>
      <p:pic>
        <p:nvPicPr>
          <p:cNvPr id="5" name="Picture 4">
            <a:extLst>
              <a:ext uri="{FF2B5EF4-FFF2-40B4-BE49-F238E27FC236}">
                <a16:creationId xmlns:a16="http://schemas.microsoft.com/office/drawing/2014/main" id="{9D4EE751-9F1D-46BD-8E6A-2A88FB26DA2E}"/>
              </a:ext>
            </a:extLst>
          </p:cNvPr>
          <p:cNvPicPr>
            <a:picLocks noChangeAspect="1"/>
          </p:cNvPicPr>
          <p:nvPr/>
        </p:nvPicPr>
        <p:blipFill>
          <a:blip r:embed="rId2"/>
          <a:stretch>
            <a:fillRect/>
          </a:stretch>
        </p:blipFill>
        <p:spPr>
          <a:xfrm>
            <a:off x="2779767" y="3765312"/>
            <a:ext cx="6382371" cy="1924097"/>
          </a:xfrm>
          <a:prstGeom prst="rect">
            <a:avLst/>
          </a:prstGeom>
        </p:spPr>
      </p:pic>
      <p:sp>
        <p:nvSpPr>
          <p:cNvPr id="10" name="TextBox 9">
            <a:extLst>
              <a:ext uri="{FF2B5EF4-FFF2-40B4-BE49-F238E27FC236}">
                <a16:creationId xmlns:a16="http://schemas.microsoft.com/office/drawing/2014/main" id="{54E96EC1-6B1E-42E2-A28C-CDFBF429CDA6}"/>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11.8 </a:t>
            </a:r>
            <a:r>
              <a:rPr lang="en-US" sz="1800" b="0" i="1" u="none" strike="noStrike" baseline="0" dirty="0">
                <a:latin typeface="Frutiger-Italic"/>
              </a:rPr>
              <a:t>An example of a SQL sentence</a:t>
            </a:r>
            <a:endParaRPr lang="en-US" dirty="0"/>
          </a:p>
        </p:txBody>
      </p:sp>
    </p:spTree>
    <p:extLst>
      <p:ext uri="{BB962C8B-B14F-4D97-AF65-F5344CB8AC3E}">
        <p14:creationId xmlns:p14="http://schemas.microsoft.com/office/powerpoint/2010/main" val="39790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B3D5-BFD3-40EA-A489-486F6802C696}"/>
              </a:ext>
            </a:extLst>
          </p:cNvPr>
          <p:cNvSpPr>
            <a:spLocks noGrp="1"/>
          </p:cNvSpPr>
          <p:nvPr>
            <p:ph type="title"/>
          </p:nvPr>
        </p:nvSpPr>
        <p:spPr/>
        <p:txBody>
          <a:bodyPr/>
          <a:lstStyle/>
          <a:p>
            <a:r>
              <a:rPr lang="en-US" dirty="0"/>
              <a:t>3. Insert</a:t>
            </a:r>
          </a:p>
        </p:txBody>
      </p:sp>
      <p:sp>
        <p:nvSpPr>
          <p:cNvPr id="3" name="Content Placeholder 2">
            <a:extLst>
              <a:ext uri="{FF2B5EF4-FFF2-40B4-BE49-F238E27FC236}">
                <a16:creationId xmlns:a16="http://schemas.microsoft.com/office/drawing/2014/main" id="{B706BAED-5825-42EC-8AFB-F7868CBE2875}"/>
              </a:ext>
            </a:extLst>
          </p:cNvPr>
          <p:cNvSpPr>
            <a:spLocks noGrp="1"/>
          </p:cNvSpPr>
          <p:nvPr>
            <p:ph idx="1"/>
          </p:nvPr>
        </p:nvSpPr>
        <p:spPr>
          <a:xfrm>
            <a:off x="1104900" y="1600200"/>
            <a:ext cx="9982200" cy="903303"/>
          </a:xfrm>
        </p:spPr>
        <p:txBody>
          <a:bodyPr/>
          <a:lstStyle/>
          <a:p>
            <a:r>
              <a:rPr lang="en-US" altLang="en-US" sz="2000" b="0" dirty="0">
                <a:latin typeface="Times New Roman" panose="02020603050405020304" pitchFamily="18" charset="0"/>
              </a:rPr>
              <a:t>The </a:t>
            </a:r>
            <a:r>
              <a:rPr lang="en-US" altLang="en-US" sz="2000" b="1" i="1" dirty="0">
                <a:solidFill>
                  <a:srgbClr val="00B0F0"/>
                </a:solidFill>
                <a:latin typeface="Times New Roman" panose="02020603050405020304" pitchFamily="18" charset="0"/>
              </a:rPr>
              <a:t>insert operation</a:t>
            </a:r>
            <a:r>
              <a:rPr lang="en-US" altLang="en-US" sz="2000" b="0" dirty="0">
                <a:latin typeface="Times New Roman" panose="02020603050405020304" pitchFamily="18" charset="0"/>
              </a:rPr>
              <a:t> is a unary operation—that is, it is applied to a single relation. The operation inserts a new tuple into the relation. The insert operation uses the following format:</a:t>
            </a:r>
          </a:p>
          <a:p>
            <a:endParaRPr lang="en-US" dirty="0"/>
          </a:p>
        </p:txBody>
      </p:sp>
      <p:pic>
        <p:nvPicPr>
          <p:cNvPr id="4" name="Picture 3">
            <a:extLst>
              <a:ext uri="{FF2B5EF4-FFF2-40B4-BE49-F238E27FC236}">
                <a16:creationId xmlns:a16="http://schemas.microsoft.com/office/drawing/2014/main" id="{0C74DC19-FC22-43F9-8C48-BD9120D0D410}"/>
              </a:ext>
            </a:extLst>
          </p:cNvPr>
          <p:cNvPicPr>
            <a:picLocks noChangeAspect="1"/>
          </p:cNvPicPr>
          <p:nvPr/>
        </p:nvPicPr>
        <p:blipFill>
          <a:blip r:embed="rId2"/>
          <a:stretch>
            <a:fillRect/>
          </a:stretch>
        </p:blipFill>
        <p:spPr>
          <a:xfrm>
            <a:off x="4260725" y="2330446"/>
            <a:ext cx="3279932" cy="1036410"/>
          </a:xfrm>
          <a:prstGeom prst="rect">
            <a:avLst/>
          </a:prstGeom>
        </p:spPr>
      </p:pic>
      <p:pic>
        <p:nvPicPr>
          <p:cNvPr id="6" name="Picture 5">
            <a:extLst>
              <a:ext uri="{FF2B5EF4-FFF2-40B4-BE49-F238E27FC236}">
                <a16:creationId xmlns:a16="http://schemas.microsoft.com/office/drawing/2014/main" id="{2158EEFB-A793-41D7-8F8C-4DD372CED04A}"/>
              </a:ext>
            </a:extLst>
          </p:cNvPr>
          <p:cNvPicPr>
            <a:picLocks noChangeAspect="1"/>
          </p:cNvPicPr>
          <p:nvPr/>
        </p:nvPicPr>
        <p:blipFill>
          <a:blip r:embed="rId3"/>
          <a:stretch>
            <a:fillRect/>
          </a:stretch>
        </p:blipFill>
        <p:spPr>
          <a:xfrm>
            <a:off x="2423395" y="3429000"/>
            <a:ext cx="6954592" cy="1692613"/>
          </a:xfrm>
          <a:prstGeom prst="rect">
            <a:avLst/>
          </a:prstGeom>
        </p:spPr>
      </p:pic>
      <p:sp>
        <p:nvSpPr>
          <p:cNvPr id="7" name="TextBox 6">
            <a:extLst>
              <a:ext uri="{FF2B5EF4-FFF2-40B4-BE49-F238E27FC236}">
                <a16:creationId xmlns:a16="http://schemas.microsoft.com/office/drawing/2014/main" id="{8539DA69-CE2D-4CD1-BF95-19D1030B4828}"/>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11.9 </a:t>
            </a:r>
            <a:r>
              <a:rPr lang="en-US" sz="1800" b="0" i="1" u="none" strike="noStrike" baseline="0" dirty="0">
                <a:latin typeface="Frutiger-Italic"/>
              </a:rPr>
              <a:t>An example of a Insert sentence</a:t>
            </a:r>
            <a:endParaRPr lang="en-US" dirty="0"/>
          </a:p>
        </p:txBody>
      </p:sp>
    </p:spTree>
    <p:extLst>
      <p:ext uri="{BB962C8B-B14F-4D97-AF65-F5344CB8AC3E}">
        <p14:creationId xmlns:p14="http://schemas.microsoft.com/office/powerpoint/2010/main" val="87231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179C-8312-4613-9754-91A1F9D1E046}"/>
              </a:ext>
            </a:extLst>
          </p:cNvPr>
          <p:cNvSpPr>
            <a:spLocks noGrp="1"/>
          </p:cNvSpPr>
          <p:nvPr>
            <p:ph type="title"/>
          </p:nvPr>
        </p:nvSpPr>
        <p:spPr/>
        <p:txBody>
          <a:bodyPr/>
          <a:lstStyle/>
          <a:p>
            <a:r>
              <a:rPr lang="en-US" dirty="0"/>
              <a:t>4. Delete</a:t>
            </a:r>
          </a:p>
        </p:txBody>
      </p:sp>
      <p:sp>
        <p:nvSpPr>
          <p:cNvPr id="3" name="Content Placeholder 2">
            <a:extLst>
              <a:ext uri="{FF2B5EF4-FFF2-40B4-BE49-F238E27FC236}">
                <a16:creationId xmlns:a16="http://schemas.microsoft.com/office/drawing/2014/main" id="{D51BDEFF-6414-4761-BBBA-303ADD8119E5}"/>
              </a:ext>
            </a:extLst>
          </p:cNvPr>
          <p:cNvSpPr>
            <a:spLocks noGrp="1"/>
          </p:cNvSpPr>
          <p:nvPr>
            <p:ph idx="1"/>
          </p:nvPr>
        </p:nvSpPr>
        <p:spPr>
          <a:xfrm>
            <a:off x="1104900" y="1600200"/>
            <a:ext cx="9982200" cy="867792"/>
          </a:xfrm>
        </p:spPr>
        <p:txBody>
          <a:bodyPr/>
          <a:lstStyle/>
          <a:p>
            <a:r>
              <a:rPr lang="en-US" altLang="en-US" sz="2000" b="0" dirty="0">
                <a:latin typeface="Times New Roman" panose="02020603050405020304" pitchFamily="18" charset="0"/>
              </a:rPr>
              <a:t>The </a:t>
            </a:r>
            <a:r>
              <a:rPr lang="en-US" altLang="en-US" sz="2000" b="0" i="1" dirty="0">
                <a:solidFill>
                  <a:srgbClr val="00B0F0"/>
                </a:solidFill>
                <a:latin typeface="Times New Roman" panose="02020603050405020304" pitchFamily="18" charset="0"/>
              </a:rPr>
              <a:t>delete operation </a:t>
            </a:r>
            <a:r>
              <a:rPr lang="en-US" altLang="en-US" sz="2000" b="0" dirty="0">
                <a:latin typeface="Times New Roman" panose="02020603050405020304" pitchFamily="18" charset="0"/>
              </a:rPr>
              <a:t>is also a unary operation. The operation deletes a tuple defined by a criterion from the relation. The delete operation uses the following format:</a:t>
            </a:r>
          </a:p>
          <a:p>
            <a:endParaRPr lang="en-US" dirty="0"/>
          </a:p>
        </p:txBody>
      </p:sp>
      <p:pic>
        <p:nvPicPr>
          <p:cNvPr id="4" name="Picture 3">
            <a:extLst>
              <a:ext uri="{FF2B5EF4-FFF2-40B4-BE49-F238E27FC236}">
                <a16:creationId xmlns:a16="http://schemas.microsoft.com/office/drawing/2014/main" id="{59B32DF3-A1EC-4B37-B91E-ECEE321A58C9}"/>
              </a:ext>
            </a:extLst>
          </p:cNvPr>
          <p:cNvPicPr>
            <a:picLocks noChangeAspect="1"/>
          </p:cNvPicPr>
          <p:nvPr/>
        </p:nvPicPr>
        <p:blipFill>
          <a:blip r:embed="rId2"/>
          <a:stretch>
            <a:fillRect/>
          </a:stretch>
        </p:blipFill>
        <p:spPr>
          <a:xfrm>
            <a:off x="4467090" y="2353131"/>
            <a:ext cx="3078747" cy="835224"/>
          </a:xfrm>
          <a:prstGeom prst="rect">
            <a:avLst/>
          </a:prstGeom>
        </p:spPr>
      </p:pic>
      <p:pic>
        <p:nvPicPr>
          <p:cNvPr id="6" name="Picture 5">
            <a:extLst>
              <a:ext uri="{FF2B5EF4-FFF2-40B4-BE49-F238E27FC236}">
                <a16:creationId xmlns:a16="http://schemas.microsoft.com/office/drawing/2014/main" id="{A6C1BF9A-4024-4DAB-9DD8-AC01BF053279}"/>
              </a:ext>
            </a:extLst>
          </p:cNvPr>
          <p:cNvPicPr>
            <a:picLocks noChangeAspect="1"/>
          </p:cNvPicPr>
          <p:nvPr/>
        </p:nvPicPr>
        <p:blipFill>
          <a:blip r:embed="rId3"/>
          <a:stretch>
            <a:fillRect/>
          </a:stretch>
        </p:blipFill>
        <p:spPr>
          <a:xfrm>
            <a:off x="2946356" y="3467911"/>
            <a:ext cx="6297769" cy="1789889"/>
          </a:xfrm>
          <a:prstGeom prst="rect">
            <a:avLst/>
          </a:prstGeom>
        </p:spPr>
      </p:pic>
      <p:sp>
        <p:nvSpPr>
          <p:cNvPr id="7" name="TextBox 6">
            <a:extLst>
              <a:ext uri="{FF2B5EF4-FFF2-40B4-BE49-F238E27FC236}">
                <a16:creationId xmlns:a16="http://schemas.microsoft.com/office/drawing/2014/main" id="{D25C7D24-C877-4B81-8143-A5C220D82A3A}"/>
              </a:ext>
            </a:extLst>
          </p:cNvPr>
          <p:cNvSpPr txBox="1"/>
          <p:nvPr/>
        </p:nvSpPr>
        <p:spPr>
          <a:xfrm>
            <a:off x="3302494" y="5817364"/>
            <a:ext cx="6913485" cy="369332"/>
          </a:xfrm>
          <a:prstGeom prst="rect">
            <a:avLst/>
          </a:prstGeom>
          <a:noFill/>
        </p:spPr>
        <p:txBody>
          <a:bodyPr wrap="square">
            <a:spAutoFit/>
          </a:bodyPr>
          <a:lstStyle/>
          <a:p>
            <a:r>
              <a:rPr lang="en-US" sz="1800" b="1" i="0" u="none" strike="noStrike" baseline="0" dirty="0">
                <a:latin typeface="Frutiger-Bold"/>
              </a:rPr>
              <a:t>Figure 11.10 </a:t>
            </a:r>
            <a:r>
              <a:rPr lang="en-US" sz="1800" b="0" i="1" u="none" strike="noStrike" baseline="0" dirty="0">
                <a:latin typeface="Frutiger-Italic"/>
              </a:rPr>
              <a:t>An example of a Delete sentence</a:t>
            </a:r>
            <a:endParaRPr lang="en-US" dirty="0"/>
          </a:p>
        </p:txBody>
      </p:sp>
    </p:spTree>
    <p:extLst>
      <p:ext uri="{BB962C8B-B14F-4D97-AF65-F5344CB8AC3E}">
        <p14:creationId xmlns:p14="http://schemas.microsoft.com/office/powerpoint/2010/main" val="32823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AB3F-F403-419E-9C49-9CE5B6A09958}"/>
              </a:ext>
            </a:extLst>
          </p:cNvPr>
          <p:cNvSpPr>
            <a:spLocks noGrp="1"/>
          </p:cNvSpPr>
          <p:nvPr>
            <p:ph type="title"/>
          </p:nvPr>
        </p:nvSpPr>
        <p:spPr/>
        <p:txBody>
          <a:bodyPr/>
          <a:lstStyle/>
          <a:p>
            <a:r>
              <a:rPr lang="en-US" dirty="0"/>
              <a:t>5. Update</a:t>
            </a:r>
          </a:p>
        </p:txBody>
      </p:sp>
      <p:sp>
        <p:nvSpPr>
          <p:cNvPr id="3" name="Content Placeholder 2">
            <a:extLst>
              <a:ext uri="{FF2B5EF4-FFF2-40B4-BE49-F238E27FC236}">
                <a16:creationId xmlns:a16="http://schemas.microsoft.com/office/drawing/2014/main" id="{D387EFCC-5E5D-4595-BC78-034337729EA6}"/>
              </a:ext>
            </a:extLst>
          </p:cNvPr>
          <p:cNvSpPr>
            <a:spLocks noGrp="1"/>
          </p:cNvSpPr>
          <p:nvPr>
            <p:ph idx="1"/>
          </p:nvPr>
        </p:nvSpPr>
        <p:spPr>
          <a:xfrm>
            <a:off x="1104900" y="1600200"/>
            <a:ext cx="9982200" cy="921058"/>
          </a:xfrm>
        </p:spPr>
        <p:txBody>
          <a:bodyPr/>
          <a:lstStyle/>
          <a:p>
            <a:r>
              <a:rPr lang="en-US" altLang="en-US" sz="2000" b="0" dirty="0">
                <a:latin typeface="Times New Roman" panose="02020603050405020304" pitchFamily="18" charset="0"/>
              </a:rPr>
              <a:t>The </a:t>
            </a:r>
            <a:r>
              <a:rPr lang="en-US" altLang="en-US" sz="2000" b="1" dirty="0">
                <a:solidFill>
                  <a:srgbClr val="00B0F0"/>
                </a:solidFill>
                <a:latin typeface="Times New Roman" panose="02020603050405020304" pitchFamily="18" charset="0"/>
              </a:rPr>
              <a:t>update operation </a:t>
            </a:r>
            <a:r>
              <a:rPr lang="en-US" altLang="en-US" sz="2000" b="0" dirty="0">
                <a:latin typeface="Times New Roman" panose="02020603050405020304" pitchFamily="18" charset="0"/>
              </a:rPr>
              <a:t>is also a unary operation that is applied to a single relation. The operation changes the value of some attributes of a tuple. The update operation uses the following format:</a:t>
            </a:r>
          </a:p>
          <a:p>
            <a:endParaRPr lang="en-US" dirty="0"/>
          </a:p>
        </p:txBody>
      </p:sp>
      <p:pic>
        <p:nvPicPr>
          <p:cNvPr id="4" name="Picture 3">
            <a:extLst>
              <a:ext uri="{FF2B5EF4-FFF2-40B4-BE49-F238E27FC236}">
                <a16:creationId xmlns:a16="http://schemas.microsoft.com/office/drawing/2014/main" id="{22FB4BB4-6F9D-4409-BB0B-D4A35E935569}"/>
              </a:ext>
            </a:extLst>
          </p:cNvPr>
          <p:cNvPicPr>
            <a:picLocks noChangeAspect="1"/>
          </p:cNvPicPr>
          <p:nvPr/>
        </p:nvPicPr>
        <p:blipFill>
          <a:blip r:embed="rId2"/>
          <a:stretch>
            <a:fillRect/>
          </a:stretch>
        </p:blipFill>
        <p:spPr>
          <a:xfrm>
            <a:off x="3656629" y="2384367"/>
            <a:ext cx="4877223" cy="1127858"/>
          </a:xfrm>
          <a:prstGeom prst="rect">
            <a:avLst/>
          </a:prstGeom>
        </p:spPr>
      </p:pic>
      <p:pic>
        <p:nvPicPr>
          <p:cNvPr id="6" name="Picture 5">
            <a:extLst>
              <a:ext uri="{FF2B5EF4-FFF2-40B4-BE49-F238E27FC236}">
                <a16:creationId xmlns:a16="http://schemas.microsoft.com/office/drawing/2014/main" id="{9A502C96-24CE-47CE-95B3-0749955614CC}"/>
              </a:ext>
            </a:extLst>
          </p:cNvPr>
          <p:cNvPicPr>
            <a:picLocks noChangeAspect="1"/>
          </p:cNvPicPr>
          <p:nvPr/>
        </p:nvPicPr>
        <p:blipFill>
          <a:blip r:embed="rId3"/>
          <a:stretch>
            <a:fillRect/>
          </a:stretch>
        </p:blipFill>
        <p:spPr>
          <a:xfrm>
            <a:off x="1642302" y="3628053"/>
            <a:ext cx="8905875" cy="2371725"/>
          </a:xfrm>
          <a:prstGeom prst="rect">
            <a:avLst/>
          </a:prstGeom>
        </p:spPr>
      </p:pic>
      <p:sp>
        <p:nvSpPr>
          <p:cNvPr id="7" name="TextBox 6">
            <a:extLst>
              <a:ext uri="{FF2B5EF4-FFF2-40B4-BE49-F238E27FC236}">
                <a16:creationId xmlns:a16="http://schemas.microsoft.com/office/drawing/2014/main" id="{FBDABC97-98B4-4EB1-BFBB-79C0E0782AAF}"/>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11.11 </a:t>
            </a:r>
            <a:r>
              <a:rPr lang="en-US" sz="1800" b="0" i="1" u="none" strike="noStrike" baseline="0" dirty="0">
                <a:latin typeface="Frutiger-Italic"/>
              </a:rPr>
              <a:t>An example of a Update sentence</a:t>
            </a:r>
            <a:endParaRPr lang="en-US" dirty="0"/>
          </a:p>
        </p:txBody>
      </p:sp>
    </p:spTree>
    <p:extLst>
      <p:ext uri="{BB962C8B-B14F-4D97-AF65-F5344CB8AC3E}">
        <p14:creationId xmlns:p14="http://schemas.microsoft.com/office/powerpoint/2010/main" val="135690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BCEC-59E3-402A-B06B-482EFCABF90F}"/>
              </a:ext>
            </a:extLst>
          </p:cNvPr>
          <p:cNvSpPr>
            <a:spLocks noGrp="1"/>
          </p:cNvSpPr>
          <p:nvPr>
            <p:ph type="title"/>
          </p:nvPr>
        </p:nvSpPr>
        <p:spPr/>
        <p:txBody>
          <a:bodyPr/>
          <a:lstStyle/>
          <a:p>
            <a:r>
              <a:rPr lang="en-US" dirty="0"/>
              <a:t>6. Select</a:t>
            </a:r>
          </a:p>
        </p:txBody>
      </p:sp>
      <p:sp>
        <p:nvSpPr>
          <p:cNvPr id="3" name="Content Placeholder 2">
            <a:extLst>
              <a:ext uri="{FF2B5EF4-FFF2-40B4-BE49-F238E27FC236}">
                <a16:creationId xmlns:a16="http://schemas.microsoft.com/office/drawing/2014/main" id="{E801E90C-C686-470C-94A1-307444420E7B}"/>
              </a:ext>
            </a:extLst>
          </p:cNvPr>
          <p:cNvSpPr>
            <a:spLocks noGrp="1"/>
          </p:cNvSpPr>
          <p:nvPr>
            <p:ph idx="1"/>
          </p:nvPr>
        </p:nvSpPr>
        <p:spPr>
          <a:xfrm>
            <a:off x="1104900" y="1600200"/>
            <a:ext cx="9982200" cy="1096962"/>
          </a:xfrm>
        </p:spPr>
        <p:txBody>
          <a:bodyPr/>
          <a:lstStyle/>
          <a:p>
            <a:r>
              <a:rPr lang="en-US" altLang="en-US" sz="2000" b="1" i="1" dirty="0">
                <a:solidFill>
                  <a:srgbClr val="00B0F0"/>
                </a:solidFill>
                <a:latin typeface="Times New Roman" panose="02020603050405020304" pitchFamily="18" charset="0"/>
              </a:rPr>
              <a:t>The select operation </a:t>
            </a:r>
            <a:r>
              <a:rPr lang="en-US" altLang="en-US" sz="2000" b="0" dirty="0">
                <a:latin typeface="Times New Roman" panose="02020603050405020304" pitchFamily="18" charset="0"/>
              </a:rPr>
              <a:t>is a unary operation. The tuples (rows) in the resulting relation are a subset of the tuples in the original relation. </a:t>
            </a:r>
          </a:p>
          <a:p>
            <a:endParaRPr lang="en-US" dirty="0"/>
          </a:p>
        </p:txBody>
      </p:sp>
      <p:pic>
        <p:nvPicPr>
          <p:cNvPr id="4" name="Picture 3">
            <a:extLst>
              <a:ext uri="{FF2B5EF4-FFF2-40B4-BE49-F238E27FC236}">
                <a16:creationId xmlns:a16="http://schemas.microsoft.com/office/drawing/2014/main" id="{3487131D-808C-4D94-BF9B-D5F6C8DAED93}"/>
              </a:ext>
            </a:extLst>
          </p:cNvPr>
          <p:cNvPicPr>
            <a:picLocks noChangeAspect="1"/>
          </p:cNvPicPr>
          <p:nvPr/>
        </p:nvPicPr>
        <p:blipFill>
          <a:blip r:embed="rId2"/>
          <a:stretch>
            <a:fillRect/>
          </a:stretch>
        </p:blipFill>
        <p:spPr>
          <a:xfrm>
            <a:off x="4396765" y="2412844"/>
            <a:ext cx="2475191" cy="1091279"/>
          </a:xfrm>
          <a:prstGeom prst="rect">
            <a:avLst/>
          </a:prstGeom>
        </p:spPr>
      </p:pic>
      <p:pic>
        <p:nvPicPr>
          <p:cNvPr id="6" name="Picture 5">
            <a:extLst>
              <a:ext uri="{FF2B5EF4-FFF2-40B4-BE49-F238E27FC236}">
                <a16:creationId xmlns:a16="http://schemas.microsoft.com/office/drawing/2014/main" id="{481D3783-C2A2-4FDA-8AE0-51D9BBEC4219}"/>
              </a:ext>
            </a:extLst>
          </p:cNvPr>
          <p:cNvPicPr>
            <a:picLocks noChangeAspect="1"/>
          </p:cNvPicPr>
          <p:nvPr/>
        </p:nvPicPr>
        <p:blipFill>
          <a:blip r:embed="rId3"/>
          <a:stretch>
            <a:fillRect/>
          </a:stretch>
        </p:blipFill>
        <p:spPr>
          <a:xfrm>
            <a:off x="2382444" y="3656262"/>
            <a:ext cx="6503831" cy="1977957"/>
          </a:xfrm>
          <a:prstGeom prst="rect">
            <a:avLst/>
          </a:prstGeom>
        </p:spPr>
      </p:pic>
      <p:sp>
        <p:nvSpPr>
          <p:cNvPr id="7" name="TextBox 6">
            <a:extLst>
              <a:ext uri="{FF2B5EF4-FFF2-40B4-BE49-F238E27FC236}">
                <a16:creationId xmlns:a16="http://schemas.microsoft.com/office/drawing/2014/main" id="{D7A6AB7F-6BEB-43D8-A0E9-3A341B33B928}"/>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11.12 </a:t>
            </a:r>
            <a:r>
              <a:rPr lang="en-US" sz="1800" b="0" i="1" u="none" strike="noStrike" baseline="0" dirty="0">
                <a:latin typeface="Frutiger-Italic"/>
              </a:rPr>
              <a:t>An example of a Select sentence</a:t>
            </a:r>
            <a:endParaRPr lang="en-US" dirty="0"/>
          </a:p>
        </p:txBody>
      </p:sp>
    </p:spTree>
    <p:extLst>
      <p:ext uri="{BB962C8B-B14F-4D97-AF65-F5344CB8AC3E}">
        <p14:creationId xmlns:p14="http://schemas.microsoft.com/office/powerpoint/2010/main" val="25428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7DC8-BA0B-44B9-86A5-D249D91F1CC2}"/>
              </a:ext>
            </a:extLst>
          </p:cNvPr>
          <p:cNvSpPr>
            <a:spLocks noGrp="1"/>
          </p:cNvSpPr>
          <p:nvPr>
            <p:ph type="title"/>
          </p:nvPr>
        </p:nvSpPr>
        <p:spPr/>
        <p:txBody>
          <a:bodyPr/>
          <a:lstStyle/>
          <a:p>
            <a:r>
              <a:rPr lang="en-US" dirty="0"/>
              <a:t>7. Join</a:t>
            </a:r>
          </a:p>
        </p:txBody>
      </p:sp>
      <p:sp>
        <p:nvSpPr>
          <p:cNvPr id="3" name="Content Placeholder 2">
            <a:extLst>
              <a:ext uri="{FF2B5EF4-FFF2-40B4-BE49-F238E27FC236}">
                <a16:creationId xmlns:a16="http://schemas.microsoft.com/office/drawing/2014/main" id="{E2B0A4ED-A882-4B7C-BD13-26A9A70932F4}"/>
              </a:ext>
            </a:extLst>
          </p:cNvPr>
          <p:cNvSpPr>
            <a:spLocks noGrp="1"/>
          </p:cNvSpPr>
          <p:nvPr>
            <p:ph idx="1"/>
          </p:nvPr>
        </p:nvSpPr>
        <p:spPr>
          <a:xfrm>
            <a:off x="1104900" y="1600200"/>
            <a:ext cx="9982200" cy="628095"/>
          </a:xfrm>
        </p:spPr>
        <p:txBody>
          <a:bodyPr/>
          <a:lstStyle/>
          <a:p>
            <a:r>
              <a:rPr lang="en-US" altLang="en-US" sz="2000" b="0" dirty="0">
                <a:latin typeface="Times New Roman" panose="02020603050405020304" pitchFamily="18" charset="0"/>
              </a:rPr>
              <a:t>The </a:t>
            </a:r>
            <a:r>
              <a:rPr lang="en-US" altLang="en-US" sz="2000" b="1" i="1" dirty="0">
                <a:solidFill>
                  <a:srgbClr val="00B0F0"/>
                </a:solidFill>
                <a:latin typeface="Times New Roman" panose="02020603050405020304" pitchFamily="18" charset="0"/>
              </a:rPr>
              <a:t>join operation </a:t>
            </a:r>
            <a:r>
              <a:rPr lang="en-US" altLang="en-US" sz="2000" b="0" dirty="0">
                <a:latin typeface="Times New Roman" panose="02020603050405020304" pitchFamily="18" charset="0"/>
              </a:rPr>
              <a:t>is a binary operation that combines two relations on common attributes. </a:t>
            </a:r>
          </a:p>
          <a:p>
            <a:endParaRPr lang="en-US" dirty="0"/>
          </a:p>
        </p:txBody>
      </p:sp>
      <p:pic>
        <p:nvPicPr>
          <p:cNvPr id="4" name="Picture 3">
            <a:extLst>
              <a:ext uri="{FF2B5EF4-FFF2-40B4-BE49-F238E27FC236}">
                <a16:creationId xmlns:a16="http://schemas.microsoft.com/office/drawing/2014/main" id="{58378A50-E248-44B2-9DD0-EDA9D048D9AE}"/>
              </a:ext>
            </a:extLst>
          </p:cNvPr>
          <p:cNvPicPr>
            <a:picLocks noChangeAspect="1"/>
          </p:cNvPicPr>
          <p:nvPr/>
        </p:nvPicPr>
        <p:blipFill>
          <a:blip r:embed="rId2"/>
          <a:stretch>
            <a:fillRect/>
          </a:stretch>
        </p:blipFill>
        <p:spPr>
          <a:xfrm>
            <a:off x="4272808" y="2088356"/>
            <a:ext cx="3060457" cy="1133954"/>
          </a:xfrm>
          <a:prstGeom prst="rect">
            <a:avLst/>
          </a:prstGeom>
        </p:spPr>
      </p:pic>
      <p:pic>
        <p:nvPicPr>
          <p:cNvPr id="6" name="Picture 5">
            <a:extLst>
              <a:ext uri="{FF2B5EF4-FFF2-40B4-BE49-F238E27FC236}">
                <a16:creationId xmlns:a16="http://schemas.microsoft.com/office/drawing/2014/main" id="{1A732EE7-9E83-4B1E-88D5-DD3CAAFBD1D1}"/>
              </a:ext>
            </a:extLst>
          </p:cNvPr>
          <p:cNvPicPr>
            <a:picLocks noChangeAspect="1"/>
          </p:cNvPicPr>
          <p:nvPr/>
        </p:nvPicPr>
        <p:blipFill>
          <a:blip r:embed="rId3"/>
          <a:stretch>
            <a:fillRect/>
          </a:stretch>
        </p:blipFill>
        <p:spPr>
          <a:xfrm>
            <a:off x="2976404" y="3196497"/>
            <a:ext cx="5866327" cy="2866417"/>
          </a:xfrm>
          <a:prstGeom prst="rect">
            <a:avLst/>
          </a:prstGeom>
        </p:spPr>
      </p:pic>
      <p:sp>
        <p:nvSpPr>
          <p:cNvPr id="7" name="TextBox 6">
            <a:extLst>
              <a:ext uri="{FF2B5EF4-FFF2-40B4-BE49-F238E27FC236}">
                <a16:creationId xmlns:a16="http://schemas.microsoft.com/office/drawing/2014/main" id="{5C1E86DD-E2C8-4768-832D-45B27D4C8E54}"/>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11.13 </a:t>
            </a:r>
            <a:r>
              <a:rPr lang="en-US" sz="1800" b="0" i="1" u="none" strike="noStrike" baseline="0" dirty="0">
                <a:latin typeface="Frutiger-Italic"/>
              </a:rPr>
              <a:t>An example of a Join sentence</a:t>
            </a:r>
            <a:endParaRPr lang="en-US" dirty="0"/>
          </a:p>
        </p:txBody>
      </p:sp>
    </p:spTree>
    <p:extLst>
      <p:ext uri="{BB962C8B-B14F-4D97-AF65-F5344CB8AC3E}">
        <p14:creationId xmlns:p14="http://schemas.microsoft.com/office/powerpoint/2010/main" val="233566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13F9-AA28-4C9F-BCF5-32D899A2A469}"/>
              </a:ext>
            </a:extLst>
          </p:cNvPr>
          <p:cNvSpPr>
            <a:spLocks noGrp="1"/>
          </p:cNvSpPr>
          <p:nvPr>
            <p:ph type="title"/>
          </p:nvPr>
        </p:nvSpPr>
        <p:spPr/>
        <p:txBody>
          <a:bodyPr/>
          <a:lstStyle/>
          <a:p>
            <a:r>
              <a:rPr lang="en-US" altLang="en-US" dirty="0">
                <a:solidFill>
                  <a:schemeClr val="hlink"/>
                </a:solidFill>
                <a:latin typeface="Times New Roman" panose="02020603050405020304" pitchFamily="18" charset="0"/>
              </a:rPr>
              <a:t>8. Union</a:t>
            </a:r>
            <a:endParaRPr lang="en-US" dirty="0"/>
          </a:p>
        </p:txBody>
      </p:sp>
      <p:sp>
        <p:nvSpPr>
          <p:cNvPr id="3" name="Content Placeholder 2">
            <a:extLst>
              <a:ext uri="{FF2B5EF4-FFF2-40B4-BE49-F238E27FC236}">
                <a16:creationId xmlns:a16="http://schemas.microsoft.com/office/drawing/2014/main" id="{B643D67B-A3C2-447F-9BC2-F51C80C18498}"/>
              </a:ext>
            </a:extLst>
          </p:cNvPr>
          <p:cNvSpPr>
            <a:spLocks noGrp="1"/>
          </p:cNvSpPr>
          <p:nvPr>
            <p:ph idx="1"/>
          </p:nvPr>
        </p:nvSpPr>
        <p:spPr>
          <a:xfrm>
            <a:off x="1104900" y="1600200"/>
            <a:ext cx="9982200" cy="601462"/>
          </a:xfrm>
        </p:spPr>
        <p:txBody>
          <a:bodyPr/>
          <a:lstStyle/>
          <a:p>
            <a:r>
              <a:rPr lang="en-US" altLang="en-US" sz="2000" b="0" dirty="0">
                <a:latin typeface="Times New Roman" panose="02020603050405020304" pitchFamily="18" charset="0"/>
              </a:rPr>
              <a:t>The union operation takes two relations with the same set of attributes. </a:t>
            </a:r>
          </a:p>
          <a:p>
            <a:endParaRPr lang="en-US" dirty="0"/>
          </a:p>
        </p:txBody>
      </p:sp>
      <p:pic>
        <p:nvPicPr>
          <p:cNvPr id="4" name="Picture 7">
            <a:extLst>
              <a:ext uri="{FF2B5EF4-FFF2-40B4-BE49-F238E27FC236}">
                <a16:creationId xmlns:a16="http://schemas.microsoft.com/office/drawing/2014/main" id="{5B2EA91A-FB82-4216-81E0-2E18D33EA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030767"/>
            <a:ext cx="179228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D5015E4-8E10-41A6-B3C4-FC8B374E731A}"/>
              </a:ext>
            </a:extLst>
          </p:cNvPr>
          <p:cNvPicPr>
            <a:picLocks noChangeAspect="1"/>
          </p:cNvPicPr>
          <p:nvPr/>
        </p:nvPicPr>
        <p:blipFill>
          <a:blip r:embed="rId3"/>
          <a:stretch>
            <a:fillRect/>
          </a:stretch>
        </p:blipFill>
        <p:spPr>
          <a:xfrm>
            <a:off x="2516735" y="3599879"/>
            <a:ext cx="5750417" cy="2658894"/>
          </a:xfrm>
          <a:prstGeom prst="rect">
            <a:avLst/>
          </a:prstGeom>
        </p:spPr>
      </p:pic>
      <p:sp>
        <p:nvSpPr>
          <p:cNvPr id="7" name="TextBox 6">
            <a:extLst>
              <a:ext uri="{FF2B5EF4-FFF2-40B4-BE49-F238E27FC236}">
                <a16:creationId xmlns:a16="http://schemas.microsoft.com/office/drawing/2014/main" id="{329526DC-25AD-405D-A2E7-ECCE51D3CB1C}"/>
              </a:ext>
            </a:extLst>
          </p:cNvPr>
          <p:cNvSpPr txBox="1"/>
          <p:nvPr/>
        </p:nvSpPr>
        <p:spPr>
          <a:xfrm>
            <a:off x="3346882" y="6199104"/>
            <a:ext cx="6913485" cy="369332"/>
          </a:xfrm>
          <a:prstGeom prst="rect">
            <a:avLst/>
          </a:prstGeom>
          <a:noFill/>
        </p:spPr>
        <p:txBody>
          <a:bodyPr wrap="square">
            <a:spAutoFit/>
          </a:bodyPr>
          <a:lstStyle/>
          <a:p>
            <a:r>
              <a:rPr lang="en-US" sz="1800" b="1" i="0" u="none" strike="noStrike" baseline="0" dirty="0">
                <a:latin typeface="Frutiger-Bold"/>
              </a:rPr>
              <a:t>Figure 11.14 </a:t>
            </a:r>
            <a:r>
              <a:rPr lang="en-US" sz="1800" b="0" i="1" u="none" strike="noStrike" baseline="0" dirty="0">
                <a:latin typeface="Frutiger-Italic"/>
              </a:rPr>
              <a:t>An example of a Union sentence</a:t>
            </a:r>
            <a:endParaRPr lang="en-US" dirty="0"/>
          </a:p>
        </p:txBody>
      </p:sp>
    </p:spTree>
    <p:extLst>
      <p:ext uri="{BB962C8B-B14F-4D97-AF65-F5344CB8AC3E}">
        <p14:creationId xmlns:p14="http://schemas.microsoft.com/office/powerpoint/2010/main" val="35285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 DATABASE DESIGN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12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23F2-20F4-4FA0-9FE3-F0D18A4869F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FD9011B1-0B07-4F8B-B609-850675703931}"/>
              </a:ext>
            </a:extLst>
          </p:cNvPr>
          <p:cNvSpPr>
            <a:spLocks noGrp="1"/>
          </p:cNvSpPr>
          <p:nvPr>
            <p:ph idx="1"/>
          </p:nvPr>
        </p:nvSpPr>
        <p:spPr>
          <a:xfrm>
            <a:off x="1103382" y="1626833"/>
            <a:ext cx="9982200" cy="4572000"/>
          </a:xfrm>
        </p:spPr>
        <p:txBody>
          <a:bodyPr>
            <a:normAutofit/>
          </a:bodyPr>
          <a:lstStyle/>
          <a:p>
            <a:pPr algn="just"/>
            <a:r>
              <a:rPr lang="en-US" dirty="0"/>
              <a:t>The design of any database is a lengthy and involved task that can only be done through a step-by-step process. </a:t>
            </a:r>
          </a:p>
          <a:p>
            <a:pPr algn="just">
              <a:buFont typeface="Wingdings" panose="05000000000000000000" pitchFamily="2" charset="2"/>
              <a:buChar char="q"/>
            </a:pPr>
            <a:r>
              <a:rPr lang="en-US" b="1" dirty="0">
                <a:solidFill>
                  <a:srgbClr val="00B0F0"/>
                </a:solidFill>
              </a:rPr>
              <a:t>The first step </a:t>
            </a:r>
            <a:r>
              <a:rPr lang="en-US" dirty="0"/>
              <a:t>normally involves a lot of interviewing of potential users of the database, for example in a university, to collect the information needed to be stored and the access requirements of each department. </a:t>
            </a:r>
          </a:p>
          <a:p>
            <a:pPr algn="just">
              <a:buFont typeface="Wingdings" panose="05000000000000000000" pitchFamily="2" charset="2"/>
              <a:buChar char="q"/>
            </a:pPr>
            <a:r>
              <a:rPr lang="en-US" b="1" dirty="0">
                <a:solidFill>
                  <a:srgbClr val="00B0F0"/>
                </a:solidFill>
              </a:rPr>
              <a:t>The second step </a:t>
            </a:r>
            <a:r>
              <a:rPr lang="en-US" dirty="0"/>
              <a:t>is to build an entity–relation model (ERM) that defines the entities for which some information must be maintained, the attributes of these entities, and the relationship between these entities.</a:t>
            </a:r>
          </a:p>
        </p:txBody>
      </p:sp>
    </p:spTree>
    <p:extLst>
      <p:ext uri="{BB962C8B-B14F-4D97-AF65-F5344CB8AC3E}">
        <p14:creationId xmlns:p14="http://schemas.microsoft.com/office/powerpoint/2010/main" val="25069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43B3-BD4F-4980-8A1F-9FA78C9F7410}"/>
              </a:ext>
            </a:extLst>
          </p:cNvPr>
          <p:cNvSpPr>
            <a:spLocks noGrp="1"/>
          </p:cNvSpPr>
          <p:nvPr>
            <p:ph type="title"/>
          </p:nvPr>
        </p:nvSpPr>
        <p:spPr/>
        <p:txBody>
          <a:bodyPr/>
          <a:lstStyle/>
          <a:p>
            <a:r>
              <a:rPr lang="en-US" dirty="0"/>
              <a:t>2. Entity–relation model (ERM)</a:t>
            </a:r>
          </a:p>
        </p:txBody>
      </p:sp>
      <p:sp>
        <p:nvSpPr>
          <p:cNvPr id="3" name="Content Placeholder 2">
            <a:extLst>
              <a:ext uri="{FF2B5EF4-FFF2-40B4-BE49-F238E27FC236}">
                <a16:creationId xmlns:a16="http://schemas.microsoft.com/office/drawing/2014/main" id="{29CC6ED2-D182-4E93-A0D8-97B2D41CC3DD}"/>
              </a:ext>
            </a:extLst>
          </p:cNvPr>
          <p:cNvSpPr>
            <a:spLocks noGrp="1"/>
          </p:cNvSpPr>
          <p:nvPr>
            <p:ph idx="1"/>
          </p:nvPr>
        </p:nvSpPr>
        <p:spPr>
          <a:xfrm>
            <a:off x="1104900" y="1600200"/>
            <a:ext cx="9982200" cy="1096962"/>
          </a:xfrm>
        </p:spPr>
        <p:txBody>
          <a:bodyPr/>
          <a:lstStyle/>
          <a:p>
            <a:pPr algn="just"/>
            <a:r>
              <a:rPr lang="en-US" dirty="0"/>
              <a:t>In this step, the database designer creates an entity–relationship (E-R) diagram to show the entities for which information needs to be stored and the relationship between those entities. E-R diagrams uses several geometric shapes,</a:t>
            </a:r>
          </a:p>
        </p:txBody>
      </p:sp>
      <p:sp>
        <p:nvSpPr>
          <p:cNvPr id="5" name="TextBox 4">
            <a:extLst>
              <a:ext uri="{FF2B5EF4-FFF2-40B4-BE49-F238E27FC236}">
                <a16:creationId xmlns:a16="http://schemas.microsoft.com/office/drawing/2014/main" id="{D1AA652B-6BCE-465F-80B8-A66D21C4FB24}"/>
              </a:ext>
            </a:extLst>
          </p:cNvPr>
          <p:cNvSpPr txBox="1"/>
          <p:nvPr/>
        </p:nvSpPr>
        <p:spPr>
          <a:xfrm>
            <a:off x="1104900" y="2760215"/>
            <a:ext cx="5111319" cy="1477328"/>
          </a:xfrm>
          <a:prstGeom prst="rect">
            <a:avLst/>
          </a:prstGeom>
          <a:noFill/>
        </p:spPr>
        <p:txBody>
          <a:bodyPr wrap="square">
            <a:spAutoFit/>
          </a:bodyPr>
          <a:lstStyle/>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Rectangles</a:t>
            </a:r>
            <a:r>
              <a:rPr lang="en-US" sz="1800" b="0" i="1" u="none" strike="noStrike" baseline="0" dirty="0">
                <a:latin typeface="BerlingLTStd-Italic"/>
              </a:rPr>
              <a:t> </a:t>
            </a:r>
            <a:r>
              <a:rPr lang="en-US" sz="1800" b="0" i="0" u="none" strike="noStrike" baseline="0" dirty="0">
                <a:latin typeface="BerlingLTStd-Roman"/>
              </a:rPr>
              <a:t>represent entity sets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Ellipses</a:t>
            </a:r>
            <a:r>
              <a:rPr lang="en-US" sz="1800" b="0" i="1" u="none" strike="noStrike" baseline="0" dirty="0">
                <a:latin typeface="BerlingLTStd-Italic"/>
              </a:rPr>
              <a:t> </a:t>
            </a:r>
            <a:r>
              <a:rPr lang="en-US" sz="1800" b="0" i="0" u="none" strike="noStrike" baseline="0" dirty="0">
                <a:latin typeface="BerlingLTStd-Roman"/>
              </a:rPr>
              <a:t>represent attributes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Diamonds</a:t>
            </a:r>
            <a:r>
              <a:rPr lang="en-US" sz="1800" b="0" i="1" u="none" strike="noStrike" baseline="0" dirty="0">
                <a:latin typeface="BerlingLTStd-Italic"/>
              </a:rPr>
              <a:t> </a:t>
            </a:r>
            <a:r>
              <a:rPr lang="en-US" sz="1800" b="0" i="0" u="none" strike="noStrike" baseline="0" dirty="0">
                <a:latin typeface="BerlingLTStd-Roman"/>
              </a:rPr>
              <a:t>represent relationship sets</a:t>
            </a:r>
          </a:p>
          <a:p>
            <a:pPr marL="285750" indent="-285750" algn="l">
              <a:buFont typeface="Wingdings" panose="05000000000000000000" pitchFamily="2" charset="2"/>
              <a:buChar char="q"/>
            </a:pPr>
            <a:r>
              <a:rPr lang="en-US" sz="1800" b="0" i="1" u="none" strike="noStrike" baseline="0" dirty="0">
                <a:solidFill>
                  <a:srgbClr val="00B0F0"/>
                </a:solidFill>
                <a:latin typeface="BerlingLTStd-Italic"/>
              </a:rPr>
              <a:t>Lines</a:t>
            </a:r>
            <a:r>
              <a:rPr lang="en-US" sz="1800" b="0" i="1" u="none" strike="noStrike" baseline="0" dirty="0">
                <a:latin typeface="BerlingLTStd-Italic"/>
              </a:rPr>
              <a:t> </a:t>
            </a:r>
            <a:r>
              <a:rPr lang="en-US" sz="1800" b="0" i="0" u="none" strike="noStrike" baseline="0" dirty="0">
                <a:latin typeface="BerlingLTStd-Roman"/>
              </a:rPr>
              <a:t>link attributes to entity sets and link entity sets to relationship sets</a:t>
            </a:r>
            <a:endParaRPr lang="en-US" dirty="0"/>
          </a:p>
        </p:txBody>
      </p:sp>
      <p:pic>
        <p:nvPicPr>
          <p:cNvPr id="7" name="Picture 6">
            <a:extLst>
              <a:ext uri="{FF2B5EF4-FFF2-40B4-BE49-F238E27FC236}">
                <a16:creationId xmlns:a16="http://schemas.microsoft.com/office/drawing/2014/main" id="{455D89F3-1D2C-4868-AA7C-772C9FD9E6CD}"/>
              </a:ext>
            </a:extLst>
          </p:cNvPr>
          <p:cNvPicPr>
            <a:picLocks noChangeAspect="1"/>
          </p:cNvPicPr>
          <p:nvPr/>
        </p:nvPicPr>
        <p:blipFill>
          <a:blip r:embed="rId2"/>
          <a:stretch>
            <a:fillRect/>
          </a:stretch>
        </p:blipFill>
        <p:spPr>
          <a:xfrm>
            <a:off x="6032515" y="2697162"/>
            <a:ext cx="5053067" cy="2416376"/>
          </a:xfrm>
          <a:prstGeom prst="rect">
            <a:avLst/>
          </a:prstGeom>
        </p:spPr>
      </p:pic>
      <p:sp>
        <p:nvSpPr>
          <p:cNvPr id="9" name="TextBox 8">
            <a:extLst>
              <a:ext uri="{FF2B5EF4-FFF2-40B4-BE49-F238E27FC236}">
                <a16:creationId xmlns:a16="http://schemas.microsoft.com/office/drawing/2014/main" id="{E672DFF3-BA53-43BD-8885-FAA58EE80AA3}"/>
              </a:ext>
            </a:extLst>
          </p:cNvPr>
          <p:cNvSpPr txBox="1"/>
          <p:nvPr/>
        </p:nvSpPr>
        <p:spPr>
          <a:xfrm>
            <a:off x="5737194" y="5478392"/>
            <a:ext cx="6094520" cy="646331"/>
          </a:xfrm>
          <a:prstGeom prst="rect">
            <a:avLst/>
          </a:prstGeom>
          <a:noFill/>
        </p:spPr>
        <p:txBody>
          <a:bodyPr wrap="square">
            <a:spAutoFit/>
          </a:bodyPr>
          <a:lstStyle/>
          <a:p>
            <a:r>
              <a:rPr lang="en-US" sz="1800" b="1" i="0" u="none" strike="noStrike" baseline="0" dirty="0">
                <a:latin typeface="Frutiger-Bold"/>
              </a:rPr>
              <a:t>Figure 11.15 </a:t>
            </a:r>
            <a:r>
              <a:rPr lang="en-US" sz="1800" b="0" i="1" u="none" strike="noStrike" baseline="0" dirty="0">
                <a:latin typeface="Frutiger-Italic"/>
              </a:rPr>
              <a:t>Entities, attributes, and relationships in an E-R diagram</a:t>
            </a:r>
            <a:endParaRPr lang="en-US" dirty="0"/>
          </a:p>
        </p:txBody>
      </p:sp>
    </p:spTree>
    <p:extLst>
      <p:ext uri="{BB962C8B-B14F-4D97-AF65-F5344CB8AC3E}">
        <p14:creationId xmlns:p14="http://schemas.microsoft.com/office/powerpoint/2010/main" val="18946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816-480F-4562-A0B0-67911686C9B4}"/>
              </a:ext>
            </a:extLst>
          </p:cNvPr>
          <p:cNvSpPr>
            <a:spLocks noGrp="1"/>
          </p:cNvSpPr>
          <p:nvPr>
            <p:ph type="title"/>
          </p:nvPr>
        </p:nvSpPr>
        <p:spPr/>
        <p:txBody>
          <a:bodyPr/>
          <a:lstStyle/>
          <a:p>
            <a:r>
              <a:rPr lang="en-US" b="1" dirty="0"/>
              <a:t>Objectives</a:t>
            </a:r>
          </a:p>
        </p:txBody>
      </p:sp>
      <p:sp>
        <p:nvSpPr>
          <p:cNvPr id="3" name="Content Placeholder 2">
            <a:extLst>
              <a:ext uri="{FF2B5EF4-FFF2-40B4-BE49-F238E27FC236}">
                <a16:creationId xmlns:a16="http://schemas.microsoft.com/office/drawing/2014/main" id="{AE2D34A0-3683-4DDE-9682-58E4F15C353A}"/>
              </a:ext>
            </a:extLst>
          </p:cNvPr>
          <p:cNvSpPr>
            <a:spLocks noGrp="1"/>
          </p:cNvSpPr>
          <p:nvPr>
            <p:ph idx="1"/>
          </p:nvPr>
        </p:nvSpPr>
        <p:spPr>
          <a:xfrm>
            <a:off x="1104899" y="1600200"/>
            <a:ext cx="10382805" cy="4572000"/>
          </a:xfrm>
        </p:spPr>
        <p:txBody>
          <a:bodyPr>
            <a:noAutofit/>
          </a:bodyPr>
          <a:lstStyle/>
          <a:p>
            <a:pPr marL="0" indent="0">
              <a:buNone/>
            </a:pPr>
            <a:r>
              <a:rPr lang="en-US" sz="1800" b="1" dirty="0">
                <a:solidFill>
                  <a:srgbClr val="FF0000"/>
                </a:solidFill>
              </a:rPr>
              <a:t>After studying this chapter, the student should be able to:</a:t>
            </a:r>
            <a:endParaRPr lang="en-US" sz="1800" b="0" i="0" u="none" strike="noStrike" baseline="0" dirty="0">
              <a:solidFill>
                <a:srgbClr val="000000"/>
              </a:solidFill>
              <a:latin typeface="Times New Roman" panose="02020603050405020304" pitchFamily="18" charset="0"/>
            </a:endParaRPr>
          </a:p>
          <a:p>
            <a:pPr algn="l"/>
            <a:r>
              <a:rPr lang="en-US" sz="1800" b="0" i="0" u="none" strike="noStrike" baseline="0" dirty="0">
                <a:latin typeface="BerlingLTStd-Roman"/>
              </a:rPr>
              <a:t>Define a database and a database management system (DBMS) and describe the components of a DBMS.</a:t>
            </a:r>
          </a:p>
          <a:p>
            <a:pPr algn="l"/>
            <a:r>
              <a:rPr lang="en-US" sz="1800" b="0" i="0" u="none" strike="noStrike" baseline="0" dirty="0">
                <a:latin typeface="BerlingLTStd-Roman"/>
              </a:rPr>
              <a:t>Describe the architecture of a DBMS based on the ANSI/SPARC definition.</a:t>
            </a:r>
          </a:p>
          <a:p>
            <a:pPr algn="l"/>
            <a:r>
              <a:rPr lang="en-US" sz="1800" b="0" i="0" u="none" strike="noStrike" baseline="0" dirty="0">
                <a:latin typeface="BerlingLTStd-Roman"/>
              </a:rPr>
              <a:t>Define the three traditional database models: hierarchical, networking, and relational.</a:t>
            </a:r>
          </a:p>
          <a:p>
            <a:pPr algn="l"/>
            <a:r>
              <a:rPr lang="en-US" sz="1800" b="0" i="0" u="none" strike="noStrike" baseline="0" dirty="0">
                <a:latin typeface="BerlingLTStd-Roman"/>
              </a:rPr>
              <a:t>Describe the relational model and relations.</a:t>
            </a:r>
          </a:p>
          <a:p>
            <a:pPr algn="l"/>
            <a:r>
              <a:rPr lang="en-US" sz="1800" b="0" i="0" u="none" strike="noStrike" baseline="0" dirty="0">
                <a:latin typeface="BerlingLTStd-Roman"/>
              </a:rPr>
              <a:t>Understand operations on a relational database based on commands available in SQL.</a:t>
            </a:r>
          </a:p>
          <a:p>
            <a:pPr algn="l"/>
            <a:r>
              <a:rPr lang="en-US" sz="1800" b="0" i="0" u="none" strike="noStrike" baseline="0" dirty="0">
                <a:latin typeface="BerlingLTStd-Roman"/>
              </a:rPr>
              <a:t>Describe the steps in database design.</a:t>
            </a:r>
          </a:p>
          <a:p>
            <a:pPr algn="l"/>
            <a:r>
              <a:rPr lang="en-US" sz="1800" b="0" i="0" u="none" strike="noStrike" baseline="0" dirty="0">
                <a:latin typeface="BerlingLTStd-Roman"/>
              </a:rPr>
              <a:t>Define ERM and E-R diagrams and explain the entities and relationships in this model.</a:t>
            </a:r>
          </a:p>
          <a:p>
            <a:pPr algn="l"/>
            <a:r>
              <a:rPr lang="en-US" sz="1800" b="0" i="0" u="none" strike="noStrike" baseline="0" dirty="0">
                <a:latin typeface="BerlingLTStd-Roman"/>
              </a:rPr>
              <a:t>Define the hierarchical levels of normalization and understand the rationale for normalizing</a:t>
            </a:r>
            <a:r>
              <a:rPr lang="en-US" sz="1800" dirty="0">
                <a:latin typeface="BerlingLTStd-Roman"/>
              </a:rPr>
              <a:t> </a:t>
            </a:r>
            <a:r>
              <a:rPr lang="en-US" sz="1800" b="0" i="0" u="none" strike="noStrike" baseline="0" dirty="0">
                <a:latin typeface="BerlingLTStd-Roman"/>
              </a:rPr>
              <a:t>the relations.</a:t>
            </a:r>
          </a:p>
          <a:p>
            <a:pPr algn="l"/>
            <a:r>
              <a:rPr lang="en-US" sz="1800" b="0" i="0" u="none" strike="noStrike" baseline="0" dirty="0">
                <a:latin typeface="BerlingLTStd-Roman"/>
              </a:rPr>
              <a:t>List database types other than the relational model.</a:t>
            </a:r>
            <a:endParaRPr lang="en-US" sz="180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7673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2723-5502-4B7F-A44D-8CC6BA4E7F41}"/>
              </a:ext>
            </a:extLst>
          </p:cNvPr>
          <p:cNvSpPr>
            <a:spLocks noGrp="1"/>
          </p:cNvSpPr>
          <p:nvPr>
            <p:ph type="title"/>
          </p:nvPr>
        </p:nvSpPr>
        <p:spPr/>
        <p:txBody>
          <a:bodyPr/>
          <a:lstStyle/>
          <a:p>
            <a:r>
              <a:rPr lang="en-US" dirty="0"/>
              <a:t>3. From E-R diagrams to relations</a:t>
            </a:r>
          </a:p>
        </p:txBody>
      </p:sp>
      <p:sp>
        <p:nvSpPr>
          <p:cNvPr id="3" name="Content Placeholder 2">
            <a:extLst>
              <a:ext uri="{FF2B5EF4-FFF2-40B4-BE49-F238E27FC236}">
                <a16:creationId xmlns:a16="http://schemas.microsoft.com/office/drawing/2014/main" id="{C7EE038A-3F64-473F-81E0-AFEE52CE93FA}"/>
              </a:ext>
            </a:extLst>
          </p:cNvPr>
          <p:cNvSpPr>
            <a:spLocks noGrp="1"/>
          </p:cNvSpPr>
          <p:nvPr>
            <p:ph idx="1"/>
          </p:nvPr>
        </p:nvSpPr>
        <p:spPr>
          <a:xfrm>
            <a:off x="1104900" y="1600200"/>
            <a:ext cx="9982200" cy="1329431"/>
          </a:xfrm>
        </p:spPr>
        <p:txBody>
          <a:bodyPr/>
          <a:lstStyle/>
          <a:p>
            <a:r>
              <a:rPr lang="en-US" b="1" dirty="0">
                <a:solidFill>
                  <a:srgbClr val="00B0F0"/>
                </a:solidFill>
              </a:rPr>
              <a:t>Relations for entity sets</a:t>
            </a:r>
          </a:p>
          <a:p>
            <a:r>
              <a:rPr lang="en-US" dirty="0"/>
              <a:t>For each entity set in the E-R diagram, we create a relation (table) in which there are n columns related to the n attributes defined for that set.</a:t>
            </a:r>
          </a:p>
        </p:txBody>
      </p:sp>
      <p:sp>
        <p:nvSpPr>
          <p:cNvPr id="5" name="TextBox 4">
            <a:extLst>
              <a:ext uri="{FF2B5EF4-FFF2-40B4-BE49-F238E27FC236}">
                <a16:creationId xmlns:a16="http://schemas.microsoft.com/office/drawing/2014/main" id="{0382031C-A937-49E5-8FDD-13CA9E124413}"/>
              </a:ext>
            </a:extLst>
          </p:cNvPr>
          <p:cNvSpPr txBox="1"/>
          <p:nvPr/>
        </p:nvSpPr>
        <p:spPr>
          <a:xfrm>
            <a:off x="1104900" y="2788434"/>
            <a:ext cx="9980682" cy="923330"/>
          </a:xfrm>
          <a:prstGeom prst="rect">
            <a:avLst/>
          </a:prstGeom>
          <a:noFill/>
        </p:spPr>
        <p:txBody>
          <a:bodyPr wrap="square">
            <a:spAutoFit/>
          </a:bodyPr>
          <a:lstStyle/>
          <a:p>
            <a:pPr algn="l"/>
            <a:r>
              <a:rPr lang="en-US" sz="1800" b="1" i="0" u="none" strike="noStrike" baseline="0" dirty="0">
                <a:latin typeface="Frutiger-Bold"/>
              </a:rPr>
              <a:t>Example 14.2</a:t>
            </a:r>
          </a:p>
          <a:p>
            <a:pPr algn="l"/>
            <a:r>
              <a:rPr lang="en-US" sz="1800" b="0" i="0" u="none" strike="noStrike" baseline="0" dirty="0">
                <a:latin typeface="BerlingLTStd-Roman"/>
              </a:rPr>
              <a:t>We can have three relations (tables), one for each entity set defined in Figure 14.16, as</a:t>
            </a:r>
          </a:p>
          <a:p>
            <a:pPr algn="l"/>
            <a:r>
              <a:rPr lang="en-US" sz="1800" b="0" i="0" u="none" strike="noStrike" baseline="0" dirty="0">
                <a:latin typeface="BerlingLTStd-Roman"/>
              </a:rPr>
              <a:t>shown in Figure 14.17.</a:t>
            </a:r>
            <a:endParaRPr lang="en-US" dirty="0"/>
          </a:p>
        </p:txBody>
      </p:sp>
      <p:pic>
        <p:nvPicPr>
          <p:cNvPr id="7" name="Picture 6">
            <a:extLst>
              <a:ext uri="{FF2B5EF4-FFF2-40B4-BE49-F238E27FC236}">
                <a16:creationId xmlns:a16="http://schemas.microsoft.com/office/drawing/2014/main" id="{4985629E-97F2-4848-9070-B38F1C888986}"/>
              </a:ext>
            </a:extLst>
          </p:cNvPr>
          <p:cNvPicPr>
            <a:picLocks noChangeAspect="1"/>
          </p:cNvPicPr>
          <p:nvPr/>
        </p:nvPicPr>
        <p:blipFill>
          <a:blip r:embed="rId2"/>
          <a:stretch>
            <a:fillRect/>
          </a:stretch>
        </p:blipFill>
        <p:spPr>
          <a:xfrm>
            <a:off x="2550214" y="3892191"/>
            <a:ext cx="6262987" cy="1071068"/>
          </a:xfrm>
          <a:prstGeom prst="rect">
            <a:avLst/>
          </a:prstGeom>
        </p:spPr>
      </p:pic>
      <p:sp>
        <p:nvSpPr>
          <p:cNvPr id="9" name="TextBox 8">
            <a:extLst>
              <a:ext uri="{FF2B5EF4-FFF2-40B4-BE49-F238E27FC236}">
                <a16:creationId xmlns:a16="http://schemas.microsoft.com/office/drawing/2014/main" id="{443B388D-00E3-42CB-871B-92D76A5D8143}"/>
              </a:ext>
            </a:extLst>
          </p:cNvPr>
          <p:cNvSpPr txBox="1"/>
          <p:nvPr/>
        </p:nvSpPr>
        <p:spPr>
          <a:xfrm>
            <a:off x="2780930" y="5143686"/>
            <a:ext cx="6094520" cy="369332"/>
          </a:xfrm>
          <a:prstGeom prst="rect">
            <a:avLst/>
          </a:prstGeom>
          <a:noFill/>
        </p:spPr>
        <p:txBody>
          <a:bodyPr wrap="square">
            <a:spAutoFit/>
          </a:bodyPr>
          <a:lstStyle/>
          <a:p>
            <a:r>
              <a:rPr lang="en-US" sz="1800" b="1" i="0" u="none" strike="noStrike" baseline="0" dirty="0">
                <a:latin typeface="Frutiger-Bold"/>
              </a:rPr>
              <a:t>Figure 11.16 </a:t>
            </a:r>
            <a:r>
              <a:rPr lang="en-US" sz="1800" b="0" i="1" u="none" strike="noStrike" baseline="0" dirty="0">
                <a:latin typeface="Frutiger-Italic"/>
              </a:rPr>
              <a:t>Relations for entity set in Figure 14.16</a:t>
            </a:r>
            <a:endParaRPr lang="en-US" dirty="0"/>
          </a:p>
        </p:txBody>
      </p:sp>
    </p:spTree>
    <p:extLst>
      <p:ext uri="{BB962C8B-B14F-4D97-AF65-F5344CB8AC3E}">
        <p14:creationId xmlns:p14="http://schemas.microsoft.com/office/powerpoint/2010/main" val="383317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5945-E707-4711-99D8-6F70A6D32DD8}"/>
              </a:ext>
            </a:extLst>
          </p:cNvPr>
          <p:cNvSpPr>
            <a:spLocks noGrp="1"/>
          </p:cNvSpPr>
          <p:nvPr>
            <p:ph type="title"/>
          </p:nvPr>
        </p:nvSpPr>
        <p:spPr/>
        <p:txBody>
          <a:bodyPr/>
          <a:lstStyle/>
          <a:p>
            <a:r>
              <a:rPr lang="en-US" dirty="0"/>
              <a:t>From E-R diagrams to relations (</a:t>
            </a:r>
            <a:r>
              <a:rPr lang="en-US" dirty="0" err="1"/>
              <a:t>cont</a:t>
            </a:r>
            <a:r>
              <a:rPr lang="en-US" dirty="0"/>
              <a:t>)</a:t>
            </a:r>
          </a:p>
        </p:txBody>
      </p:sp>
      <p:sp>
        <p:nvSpPr>
          <p:cNvPr id="3" name="Content Placeholder 2">
            <a:extLst>
              <a:ext uri="{FF2B5EF4-FFF2-40B4-BE49-F238E27FC236}">
                <a16:creationId xmlns:a16="http://schemas.microsoft.com/office/drawing/2014/main" id="{DE606BA4-272C-4295-BC35-8482BB1E4DBC}"/>
              </a:ext>
            </a:extLst>
          </p:cNvPr>
          <p:cNvSpPr>
            <a:spLocks noGrp="1"/>
          </p:cNvSpPr>
          <p:nvPr>
            <p:ph idx="1"/>
          </p:nvPr>
        </p:nvSpPr>
        <p:spPr>
          <a:xfrm>
            <a:off x="1104900" y="1600200"/>
            <a:ext cx="9982200" cy="1471474"/>
          </a:xfrm>
        </p:spPr>
        <p:txBody>
          <a:bodyPr/>
          <a:lstStyle/>
          <a:p>
            <a:pPr algn="l"/>
            <a:r>
              <a:rPr lang="en-US" sz="1800" b="1" i="1" u="none" strike="noStrike" baseline="0" dirty="0">
                <a:solidFill>
                  <a:srgbClr val="00B0F0"/>
                </a:solidFill>
                <a:latin typeface="Frutiger-BoldItalic"/>
              </a:rPr>
              <a:t>Relations for relationship sets</a:t>
            </a:r>
          </a:p>
          <a:p>
            <a:pPr algn="l"/>
            <a:r>
              <a:rPr lang="en-US" sz="1800" b="0" i="0" u="none" strike="noStrike" baseline="0" dirty="0">
                <a:latin typeface="BerlingLTStd-Roman"/>
              </a:rPr>
              <a:t>For each relationship set in the E-R diagram, we create a relation (table). This relation has one column for the key of each entity set involved in this relationship and also one column for each attribute of the relationship itself if the relationship has attributes (not in our case).</a:t>
            </a:r>
            <a:endParaRPr lang="en-US" dirty="0"/>
          </a:p>
        </p:txBody>
      </p:sp>
      <p:sp>
        <p:nvSpPr>
          <p:cNvPr id="5" name="TextBox 4">
            <a:extLst>
              <a:ext uri="{FF2B5EF4-FFF2-40B4-BE49-F238E27FC236}">
                <a16:creationId xmlns:a16="http://schemas.microsoft.com/office/drawing/2014/main" id="{E09BC993-E5B4-48D6-AF8A-E7634309E8BF}"/>
              </a:ext>
            </a:extLst>
          </p:cNvPr>
          <p:cNvSpPr txBox="1"/>
          <p:nvPr/>
        </p:nvSpPr>
        <p:spPr>
          <a:xfrm>
            <a:off x="1104901" y="2898547"/>
            <a:ext cx="9980681" cy="1200329"/>
          </a:xfrm>
          <a:prstGeom prst="rect">
            <a:avLst/>
          </a:prstGeom>
          <a:noFill/>
        </p:spPr>
        <p:txBody>
          <a:bodyPr wrap="square">
            <a:spAutoFit/>
          </a:bodyPr>
          <a:lstStyle/>
          <a:p>
            <a:pPr algn="l"/>
            <a:r>
              <a:rPr lang="en-US" sz="1800" b="1" i="0" u="none" strike="noStrike" baseline="0" dirty="0">
                <a:latin typeface="Frutiger-Bold"/>
              </a:rPr>
              <a:t>Example 11.3</a:t>
            </a:r>
          </a:p>
          <a:p>
            <a:pPr algn="l"/>
            <a:r>
              <a:rPr lang="en-US" sz="1800" b="0" i="0" u="none" strike="noStrike" baseline="0" dirty="0">
                <a:latin typeface="BerlingLTStd-Roman"/>
              </a:rPr>
              <a:t>There are two relationship sets in Figure 14.16, </a:t>
            </a:r>
            <a:r>
              <a:rPr lang="en-US" sz="1800" b="0" i="1" u="none" strike="noStrike" baseline="0" dirty="0">
                <a:latin typeface="BerlingLTStd-Italic"/>
              </a:rPr>
              <a:t>teaches </a:t>
            </a:r>
            <a:r>
              <a:rPr lang="en-US" sz="1800" b="0" i="0" u="none" strike="noStrike" baseline="0" dirty="0">
                <a:latin typeface="BerlingLTStd-Roman"/>
              </a:rPr>
              <a:t>and </a:t>
            </a:r>
            <a:r>
              <a:rPr lang="en-US" sz="1800" b="0" i="1" u="none" strike="noStrike" baseline="0" dirty="0">
                <a:latin typeface="BerlingLTStd-Italic"/>
              </a:rPr>
              <a:t>takes</a:t>
            </a:r>
            <a:r>
              <a:rPr lang="en-US" sz="1800" b="0" i="0" u="none" strike="noStrike" baseline="0" dirty="0">
                <a:latin typeface="BerlingLTStd-Roman"/>
              </a:rPr>
              <a:t>, each connected to two</a:t>
            </a:r>
          </a:p>
          <a:p>
            <a:pPr algn="l"/>
            <a:r>
              <a:rPr lang="en-US" sz="1800" b="0" i="0" u="none" strike="noStrike" baseline="0" dirty="0">
                <a:latin typeface="BerlingLTStd-Roman"/>
              </a:rPr>
              <a:t>entity sets. The relations for these relationship sets are added to the previous relations for</a:t>
            </a:r>
          </a:p>
          <a:p>
            <a:pPr algn="l"/>
            <a:r>
              <a:rPr lang="en-US" sz="1800" b="0" i="0" u="none" strike="noStrike" baseline="0" dirty="0">
                <a:latin typeface="BerlingLTStd-Roman"/>
              </a:rPr>
              <a:t>the entity set and shown in Figure 14.18.</a:t>
            </a:r>
            <a:endParaRPr lang="en-US" dirty="0"/>
          </a:p>
        </p:txBody>
      </p:sp>
      <p:pic>
        <p:nvPicPr>
          <p:cNvPr id="7" name="Picture 6">
            <a:extLst>
              <a:ext uri="{FF2B5EF4-FFF2-40B4-BE49-F238E27FC236}">
                <a16:creationId xmlns:a16="http://schemas.microsoft.com/office/drawing/2014/main" id="{C6D90559-AD75-439E-A00A-6CE767FBC80B}"/>
              </a:ext>
            </a:extLst>
          </p:cNvPr>
          <p:cNvPicPr>
            <a:picLocks noChangeAspect="1"/>
          </p:cNvPicPr>
          <p:nvPr/>
        </p:nvPicPr>
        <p:blipFill>
          <a:blip r:embed="rId2"/>
          <a:stretch>
            <a:fillRect/>
          </a:stretch>
        </p:blipFill>
        <p:spPr>
          <a:xfrm>
            <a:off x="3643012" y="4171636"/>
            <a:ext cx="5304855" cy="1900690"/>
          </a:xfrm>
          <a:prstGeom prst="rect">
            <a:avLst/>
          </a:prstGeom>
        </p:spPr>
      </p:pic>
      <p:sp>
        <p:nvSpPr>
          <p:cNvPr id="11" name="TextBox 10">
            <a:extLst>
              <a:ext uri="{FF2B5EF4-FFF2-40B4-BE49-F238E27FC236}">
                <a16:creationId xmlns:a16="http://schemas.microsoft.com/office/drawing/2014/main" id="{0E9E9068-77C4-4097-B80A-469DC04E15B1}"/>
              </a:ext>
            </a:extLst>
          </p:cNvPr>
          <p:cNvSpPr txBox="1"/>
          <p:nvPr/>
        </p:nvSpPr>
        <p:spPr>
          <a:xfrm>
            <a:off x="3402367" y="6243032"/>
            <a:ext cx="6094520" cy="523220"/>
          </a:xfrm>
          <a:prstGeom prst="rect">
            <a:avLst/>
          </a:prstGeom>
          <a:noFill/>
        </p:spPr>
        <p:txBody>
          <a:bodyPr wrap="square">
            <a:spAutoFit/>
          </a:bodyPr>
          <a:lstStyle/>
          <a:p>
            <a:pPr algn="l"/>
            <a:r>
              <a:rPr lang="en-US" sz="2000" b="1" i="0" u="none" strike="noStrike" baseline="0" dirty="0">
                <a:solidFill>
                  <a:srgbClr val="000000"/>
                </a:solidFill>
                <a:latin typeface="Frutiger-Bold"/>
              </a:rPr>
              <a:t>Figure 11.17 </a:t>
            </a:r>
            <a:r>
              <a:rPr lang="en-US" sz="2000" b="0" i="1" u="none" strike="noStrike" baseline="0" dirty="0">
                <a:solidFill>
                  <a:srgbClr val="000000"/>
                </a:solidFill>
                <a:latin typeface="Frutiger-Italic"/>
              </a:rPr>
              <a:t>Relations for E-R diagram in Figure 14.16</a:t>
            </a:r>
          </a:p>
          <a:p>
            <a:pPr algn="l"/>
            <a:r>
              <a:rPr lang="en-US" sz="800" b="1" i="0" u="none" strike="noStrike" baseline="0" dirty="0">
                <a:solidFill>
                  <a:srgbClr val="FFFFFF"/>
                </a:solidFill>
                <a:latin typeface="FrutigerLTStd-Bold"/>
              </a:rPr>
              <a:t>S-</a:t>
            </a:r>
            <a:endParaRPr lang="en-US" dirty="0"/>
          </a:p>
        </p:txBody>
      </p:sp>
    </p:spTree>
    <p:extLst>
      <p:ext uri="{BB962C8B-B14F-4D97-AF65-F5344CB8AC3E}">
        <p14:creationId xmlns:p14="http://schemas.microsoft.com/office/powerpoint/2010/main" val="283731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DF3B-2CA7-49FF-BA9F-7ED3430AB2F2}"/>
              </a:ext>
            </a:extLst>
          </p:cNvPr>
          <p:cNvSpPr>
            <a:spLocks noGrp="1"/>
          </p:cNvSpPr>
          <p:nvPr>
            <p:ph type="title"/>
          </p:nvPr>
        </p:nvSpPr>
        <p:spPr/>
        <p:txBody>
          <a:bodyPr/>
          <a:lstStyle/>
          <a:p>
            <a:r>
              <a:rPr lang="en-US" dirty="0"/>
              <a:t>4. Normalization</a:t>
            </a:r>
          </a:p>
        </p:txBody>
      </p:sp>
      <p:sp>
        <p:nvSpPr>
          <p:cNvPr id="3" name="Content Placeholder 2">
            <a:extLst>
              <a:ext uri="{FF2B5EF4-FFF2-40B4-BE49-F238E27FC236}">
                <a16:creationId xmlns:a16="http://schemas.microsoft.com/office/drawing/2014/main" id="{5892CCDE-6966-4127-A5DB-4DB35CAAFDDB}"/>
              </a:ext>
            </a:extLst>
          </p:cNvPr>
          <p:cNvSpPr>
            <a:spLocks noGrp="1"/>
          </p:cNvSpPr>
          <p:nvPr>
            <p:ph idx="1"/>
          </p:nvPr>
        </p:nvSpPr>
        <p:spPr>
          <a:xfrm>
            <a:off x="1104900" y="1600200"/>
            <a:ext cx="9982200" cy="3122720"/>
          </a:xfrm>
        </p:spPr>
        <p:txBody>
          <a:bodyPr/>
          <a:lstStyle/>
          <a:p>
            <a:r>
              <a:rPr lang="en-US" b="1" dirty="0">
                <a:solidFill>
                  <a:srgbClr val="00B0F0"/>
                </a:solidFill>
              </a:rPr>
              <a:t>Normalization</a:t>
            </a:r>
            <a:r>
              <a:rPr lang="en-US" dirty="0"/>
              <a:t> is the process by which a given set of relations are transformed to a new set of relations with a more solid structure. </a:t>
            </a:r>
          </a:p>
          <a:p>
            <a:r>
              <a:rPr lang="en-US" b="1" dirty="0">
                <a:solidFill>
                  <a:srgbClr val="00B0F0"/>
                </a:solidFill>
              </a:rPr>
              <a:t>Normalization</a:t>
            </a:r>
            <a:r>
              <a:rPr lang="en-US" dirty="0"/>
              <a:t> is needed to allow any relation in the database to be represented, to allow a languages like SQL to use powerful retrieval operations composed of atomic operations, to remove anomalies in insertion, deletion, and updating, and reduce the need for restructuring the database as new data type are added.</a:t>
            </a:r>
          </a:p>
          <a:p>
            <a:r>
              <a:rPr lang="en-US" dirty="0"/>
              <a:t>The </a:t>
            </a:r>
            <a:r>
              <a:rPr lang="en-US" b="1" dirty="0">
                <a:solidFill>
                  <a:srgbClr val="00B0F0"/>
                </a:solidFill>
              </a:rPr>
              <a:t>normalization</a:t>
            </a:r>
            <a:r>
              <a:rPr lang="en-US" dirty="0"/>
              <a:t> process defines a set of hierarchical normal forms (NFs). Several normal forms have been proposed, including 1NF, 2NF, 3NF, BCNF (Boyce–Codd Normal Form), 4NF, PJNF (Projection/Joint Normal Form), 5NF, and so on.</a:t>
            </a:r>
          </a:p>
          <a:p>
            <a:endParaRPr lang="en-US" dirty="0"/>
          </a:p>
        </p:txBody>
      </p:sp>
    </p:spTree>
    <p:extLst>
      <p:ext uri="{BB962C8B-B14F-4D97-AF65-F5344CB8AC3E}">
        <p14:creationId xmlns:p14="http://schemas.microsoft.com/office/powerpoint/2010/main" val="13507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69C9-B0F5-4973-BF6C-7E57A049E057}"/>
              </a:ext>
            </a:extLst>
          </p:cNvPr>
          <p:cNvSpPr>
            <a:spLocks noGrp="1"/>
          </p:cNvSpPr>
          <p:nvPr>
            <p:ph type="title"/>
          </p:nvPr>
        </p:nvSpPr>
        <p:spPr/>
        <p:txBody>
          <a:bodyPr/>
          <a:lstStyle/>
          <a:p>
            <a:r>
              <a:rPr lang="en-US" dirty="0"/>
              <a:t>5. First normal form (1NF)</a:t>
            </a:r>
          </a:p>
        </p:txBody>
      </p:sp>
      <p:sp>
        <p:nvSpPr>
          <p:cNvPr id="3" name="Content Placeholder 2">
            <a:extLst>
              <a:ext uri="{FF2B5EF4-FFF2-40B4-BE49-F238E27FC236}">
                <a16:creationId xmlns:a16="http://schemas.microsoft.com/office/drawing/2014/main" id="{92817C2B-8702-463E-AB29-5E5FFFECF2AA}"/>
              </a:ext>
            </a:extLst>
          </p:cNvPr>
          <p:cNvSpPr>
            <a:spLocks noGrp="1"/>
          </p:cNvSpPr>
          <p:nvPr>
            <p:ph idx="1"/>
          </p:nvPr>
        </p:nvSpPr>
        <p:spPr>
          <a:xfrm>
            <a:off x="1104900" y="1600200"/>
            <a:ext cx="9982200" cy="1828800"/>
          </a:xfrm>
        </p:spPr>
        <p:txBody>
          <a:bodyPr/>
          <a:lstStyle/>
          <a:p>
            <a:pPr algn="l"/>
            <a:r>
              <a:rPr lang="en-US" sz="1800" b="0" i="0" u="none" strike="noStrike" baseline="0" dirty="0">
                <a:latin typeface="BerlingLTStd-Roman"/>
              </a:rPr>
              <a:t>When we transform entities or relationships into tabular relations, there may be some relations in which there are more values in the intersection of a row or column. </a:t>
            </a:r>
          </a:p>
          <a:p>
            <a:pPr algn="l"/>
            <a:r>
              <a:rPr lang="en-US" sz="1800" b="1" i="0" u="none" strike="noStrike" baseline="0" dirty="0">
                <a:solidFill>
                  <a:srgbClr val="00B0F0"/>
                </a:solidFill>
                <a:latin typeface="BerlingLTStd-Roman"/>
              </a:rPr>
              <a:t>For example</a:t>
            </a:r>
            <a:r>
              <a:rPr lang="en-US" sz="1800" b="0" i="0" u="none" strike="noStrike" baseline="0" dirty="0">
                <a:latin typeface="BerlingLTStd-Roman"/>
              </a:rPr>
              <a:t>, in our set of relations in Figure 14.18, there are two relations, </a:t>
            </a:r>
            <a:r>
              <a:rPr lang="en-US" sz="1800" b="0" i="1" u="none" strike="noStrike" baseline="0" dirty="0">
                <a:latin typeface="BerlingLTStd-Italic"/>
              </a:rPr>
              <a:t>teaches </a:t>
            </a:r>
            <a:r>
              <a:rPr lang="en-US" sz="1800" b="0" i="0" u="none" strike="noStrike" baseline="0" dirty="0">
                <a:latin typeface="BerlingLTStd-Roman"/>
              </a:rPr>
              <a:t>and </a:t>
            </a:r>
            <a:r>
              <a:rPr lang="en-US" sz="1800" b="0" i="1" u="none" strike="noStrike" baseline="0" dirty="0">
                <a:latin typeface="BerlingLTStd-Italic"/>
              </a:rPr>
              <a:t>takes</a:t>
            </a:r>
            <a:r>
              <a:rPr lang="en-US" sz="1800" b="0" i="0" u="none" strike="noStrike" baseline="0" dirty="0">
                <a:latin typeface="BerlingLTStd-Roman"/>
              </a:rPr>
              <a:t>, that are not in first normal form. A professor can teach more than one course, and a student can take more than one course. These two relations can be normalized by repeating the rows in which this problem exists.</a:t>
            </a:r>
            <a:endParaRPr lang="en-US" dirty="0"/>
          </a:p>
        </p:txBody>
      </p:sp>
      <p:pic>
        <p:nvPicPr>
          <p:cNvPr id="5" name="Picture 4">
            <a:extLst>
              <a:ext uri="{FF2B5EF4-FFF2-40B4-BE49-F238E27FC236}">
                <a16:creationId xmlns:a16="http://schemas.microsoft.com/office/drawing/2014/main" id="{63A1C1A5-6F16-45A0-B724-7BC1CC36FFED}"/>
              </a:ext>
            </a:extLst>
          </p:cNvPr>
          <p:cNvPicPr>
            <a:picLocks noChangeAspect="1"/>
          </p:cNvPicPr>
          <p:nvPr/>
        </p:nvPicPr>
        <p:blipFill>
          <a:blip r:embed="rId2"/>
          <a:stretch>
            <a:fillRect/>
          </a:stretch>
        </p:blipFill>
        <p:spPr>
          <a:xfrm>
            <a:off x="2697808" y="3283258"/>
            <a:ext cx="6794865" cy="2256408"/>
          </a:xfrm>
          <a:prstGeom prst="rect">
            <a:avLst/>
          </a:prstGeom>
        </p:spPr>
      </p:pic>
      <p:sp>
        <p:nvSpPr>
          <p:cNvPr id="7" name="TextBox 6">
            <a:extLst>
              <a:ext uri="{FF2B5EF4-FFF2-40B4-BE49-F238E27FC236}">
                <a16:creationId xmlns:a16="http://schemas.microsoft.com/office/drawing/2014/main" id="{9E0494F8-0A07-41B9-B994-BAF7BB1BEAE8}"/>
              </a:ext>
            </a:extLst>
          </p:cNvPr>
          <p:cNvSpPr txBox="1"/>
          <p:nvPr/>
        </p:nvSpPr>
        <p:spPr>
          <a:xfrm>
            <a:off x="4023804" y="5821077"/>
            <a:ext cx="6094520" cy="369332"/>
          </a:xfrm>
          <a:prstGeom prst="rect">
            <a:avLst/>
          </a:prstGeom>
          <a:noFill/>
        </p:spPr>
        <p:txBody>
          <a:bodyPr wrap="square">
            <a:spAutoFit/>
          </a:bodyPr>
          <a:lstStyle/>
          <a:p>
            <a:r>
              <a:rPr lang="en-US" sz="1800" b="1" i="0" u="none" strike="noStrike" baseline="0" dirty="0">
                <a:latin typeface="Frutiger-Bold"/>
              </a:rPr>
              <a:t>Figure 11.18 </a:t>
            </a:r>
            <a:r>
              <a:rPr lang="en-US" sz="1800" b="0" i="1" u="none" strike="noStrike" baseline="0" dirty="0">
                <a:latin typeface="Frutiger-Italic"/>
              </a:rPr>
              <a:t>An example of 1NF</a:t>
            </a:r>
            <a:endParaRPr lang="en-US" dirty="0"/>
          </a:p>
        </p:txBody>
      </p:sp>
    </p:spTree>
    <p:extLst>
      <p:ext uri="{BB962C8B-B14F-4D97-AF65-F5344CB8AC3E}">
        <p14:creationId xmlns:p14="http://schemas.microsoft.com/office/powerpoint/2010/main" val="193057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69C9-B0F5-4973-BF6C-7E57A049E057}"/>
              </a:ext>
            </a:extLst>
          </p:cNvPr>
          <p:cNvSpPr>
            <a:spLocks noGrp="1"/>
          </p:cNvSpPr>
          <p:nvPr>
            <p:ph type="title"/>
          </p:nvPr>
        </p:nvSpPr>
        <p:spPr/>
        <p:txBody>
          <a:bodyPr/>
          <a:lstStyle/>
          <a:p>
            <a:r>
              <a:rPr lang="en-US" dirty="0"/>
              <a:t>6. Second normal form (2NF)</a:t>
            </a:r>
          </a:p>
        </p:txBody>
      </p:sp>
      <p:sp>
        <p:nvSpPr>
          <p:cNvPr id="3" name="Content Placeholder 2">
            <a:extLst>
              <a:ext uri="{FF2B5EF4-FFF2-40B4-BE49-F238E27FC236}">
                <a16:creationId xmlns:a16="http://schemas.microsoft.com/office/drawing/2014/main" id="{92817C2B-8702-463E-AB29-5E5FFFECF2AA}"/>
              </a:ext>
            </a:extLst>
          </p:cNvPr>
          <p:cNvSpPr>
            <a:spLocks noGrp="1"/>
          </p:cNvSpPr>
          <p:nvPr>
            <p:ph idx="1"/>
          </p:nvPr>
        </p:nvSpPr>
        <p:spPr>
          <a:xfrm>
            <a:off x="1104900" y="1600200"/>
            <a:ext cx="9982200" cy="1828800"/>
          </a:xfrm>
        </p:spPr>
        <p:txBody>
          <a:bodyPr>
            <a:normAutofit fontScale="92500" lnSpcReduction="10000"/>
          </a:bodyPr>
          <a:lstStyle/>
          <a:p>
            <a:pPr algn="just"/>
            <a:r>
              <a:rPr lang="en-US" sz="1800" b="0" i="0" u="none" strike="noStrike" baseline="0" dirty="0">
                <a:latin typeface="BerlingLTStd-Roman"/>
              </a:rPr>
              <a:t>In each relation we need to have a key (called a primary key) on which all other attributes (column values) needs to depend. </a:t>
            </a:r>
          </a:p>
          <a:p>
            <a:pPr algn="just"/>
            <a:r>
              <a:rPr lang="en-US" sz="1800" b="1" i="0" u="none" strike="noStrike" baseline="0" dirty="0">
                <a:solidFill>
                  <a:srgbClr val="00B0F0"/>
                </a:solidFill>
                <a:latin typeface="BerlingLTStd-Roman"/>
              </a:rPr>
              <a:t>For example</a:t>
            </a:r>
            <a:r>
              <a:rPr lang="en-US" sz="1800" b="0" i="0" u="none" strike="noStrike" baseline="0" dirty="0">
                <a:latin typeface="BerlingLTStd-Roman"/>
              </a:rPr>
              <a:t>, if the ID of a student is given, it should be possible to find the student’s name. However, it may happen that when relations are established based on the E-R diagram, we may have some composite keys (a combination of two or more keys). </a:t>
            </a:r>
          </a:p>
          <a:p>
            <a:pPr algn="just"/>
            <a:r>
              <a:rPr lang="en-US" sz="1800" b="0" i="0" u="none" strike="noStrike" baseline="0" dirty="0">
                <a:latin typeface="BerlingLTStd-Roman"/>
              </a:rPr>
              <a:t>In this case, a relation is in second normal form if every non-key attribute depends on the whole composite key</a:t>
            </a:r>
            <a:endParaRPr lang="en-US" dirty="0"/>
          </a:p>
        </p:txBody>
      </p:sp>
      <p:sp>
        <p:nvSpPr>
          <p:cNvPr id="7" name="TextBox 6">
            <a:extLst>
              <a:ext uri="{FF2B5EF4-FFF2-40B4-BE49-F238E27FC236}">
                <a16:creationId xmlns:a16="http://schemas.microsoft.com/office/drawing/2014/main" id="{9E0494F8-0A07-41B9-B994-BAF7BB1BEAE8}"/>
              </a:ext>
            </a:extLst>
          </p:cNvPr>
          <p:cNvSpPr txBox="1"/>
          <p:nvPr/>
        </p:nvSpPr>
        <p:spPr>
          <a:xfrm>
            <a:off x="3943905" y="6131795"/>
            <a:ext cx="6094520" cy="369332"/>
          </a:xfrm>
          <a:prstGeom prst="rect">
            <a:avLst/>
          </a:prstGeom>
          <a:noFill/>
        </p:spPr>
        <p:txBody>
          <a:bodyPr wrap="square">
            <a:spAutoFit/>
          </a:bodyPr>
          <a:lstStyle/>
          <a:p>
            <a:r>
              <a:rPr lang="en-US" sz="1800" b="1" i="0" u="none" strike="noStrike" baseline="0" dirty="0">
                <a:latin typeface="Frutiger-Bold"/>
              </a:rPr>
              <a:t>Figure 11.19 </a:t>
            </a:r>
            <a:r>
              <a:rPr lang="en-US" sz="1800" b="0" i="1" u="none" strike="noStrike" baseline="0" dirty="0">
                <a:latin typeface="Frutiger-Italic"/>
              </a:rPr>
              <a:t>An example of 2NF</a:t>
            </a:r>
            <a:endParaRPr lang="en-US" dirty="0"/>
          </a:p>
        </p:txBody>
      </p:sp>
      <p:pic>
        <p:nvPicPr>
          <p:cNvPr id="6" name="Picture 5">
            <a:extLst>
              <a:ext uri="{FF2B5EF4-FFF2-40B4-BE49-F238E27FC236}">
                <a16:creationId xmlns:a16="http://schemas.microsoft.com/office/drawing/2014/main" id="{60F225F4-3C19-4DD4-843B-D38979189F71}"/>
              </a:ext>
            </a:extLst>
          </p:cNvPr>
          <p:cNvPicPr>
            <a:picLocks noChangeAspect="1"/>
          </p:cNvPicPr>
          <p:nvPr/>
        </p:nvPicPr>
        <p:blipFill>
          <a:blip r:embed="rId2"/>
          <a:stretch>
            <a:fillRect/>
          </a:stretch>
        </p:blipFill>
        <p:spPr>
          <a:xfrm>
            <a:off x="3175371" y="3538018"/>
            <a:ext cx="5400988" cy="2463287"/>
          </a:xfrm>
          <a:prstGeom prst="rect">
            <a:avLst/>
          </a:prstGeom>
        </p:spPr>
      </p:pic>
    </p:spTree>
    <p:extLst>
      <p:ext uri="{BB962C8B-B14F-4D97-AF65-F5344CB8AC3E}">
        <p14:creationId xmlns:p14="http://schemas.microsoft.com/office/powerpoint/2010/main" val="28721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6- </a:t>
            </a:r>
            <a:r>
              <a:rPr lang="de-DE" dirty="0"/>
              <a:t>Guide do practice set (database in Ms SQL)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03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F677-B325-4926-A68D-6F5DC1B0E500}"/>
              </a:ext>
            </a:extLst>
          </p:cNvPr>
          <p:cNvSpPr>
            <a:spLocks noGrp="1"/>
          </p:cNvSpPr>
          <p:nvPr>
            <p:ph type="title"/>
          </p:nvPr>
        </p:nvSpPr>
        <p:spPr/>
        <p:txBody>
          <a:bodyPr/>
          <a:lstStyle/>
          <a:p>
            <a:r>
              <a:rPr lang="en-US" dirty="0"/>
              <a:t>1. Install the SQL Server</a:t>
            </a:r>
          </a:p>
        </p:txBody>
      </p:sp>
      <p:sp>
        <p:nvSpPr>
          <p:cNvPr id="3" name="Content Placeholder 2">
            <a:extLst>
              <a:ext uri="{FF2B5EF4-FFF2-40B4-BE49-F238E27FC236}">
                <a16:creationId xmlns:a16="http://schemas.microsoft.com/office/drawing/2014/main" id="{D5CA71C8-A2AF-41AF-B2B1-A3CE07033EA1}"/>
              </a:ext>
            </a:extLst>
          </p:cNvPr>
          <p:cNvSpPr>
            <a:spLocks noGrp="1"/>
          </p:cNvSpPr>
          <p:nvPr>
            <p:ph idx="1"/>
          </p:nvPr>
        </p:nvSpPr>
        <p:spPr>
          <a:xfrm>
            <a:off x="1104900" y="1600200"/>
            <a:ext cx="9982200" cy="1828800"/>
          </a:xfrm>
        </p:spPr>
        <p:txBody>
          <a:bodyPr/>
          <a:lstStyle/>
          <a:p>
            <a:br>
              <a:rPr lang="en-US" b="1" i="0" dirty="0">
                <a:solidFill>
                  <a:srgbClr val="545454"/>
                </a:solidFill>
                <a:effectLst/>
                <a:latin typeface="Helvetica" panose="020B0604020202020204" pitchFamily="34" charset="0"/>
              </a:rPr>
            </a:br>
            <a:r>
              <a:rPr lang="en-US" b="1" i="0" dirty="0">
                <a:solidFill>
                  <a:srgbClr val="545454"/>
                </a:solidFill>
                <a:effectLst/>
                <a:latin typeface="Helvetica" panose="020B0604020202020204" pitchFamily="34" charset="0"/>
              </a:rPr>
              <a:t>Install the SQL Server Management Studio software.</a:t>
            </a:r>
            <a:r>
              <a:rPr lang="en-US" b="0" i="0" dirty="0">
                <a:solidFill>
                  <a:srgbClr val="545454"/>
                </a:solidFill>
                <a:effectLst/>
                <a:latin typeface="Helvetica" panose="020B0604020202020204" pitchFamily="34" charset="0"/>
              </a:rPr>
              <a:t> This software is available for free from Microsoft, and allows you to connect to and manage your SQL server from a graphical interface instead of having to use the command line</a:t>
            </a:r>
            <a:endParaRPr lang="en-US" dirty="0"/>
          </a:p>
        </p:txBody>
      </p:sp>
      <p:pic>
        <p:nvPicPr>
          <p:cNvPr id="5" name="Picture 4">
            <a:extLst>
              <a:ext uri="{FF2B5EF4-FFF2-40B4-BE49-F238E27FC236}">
                <a16:creationId xmlns:a16="http://schemas.microsoft.com/office/drawing/2014/main" id="{A1B38D2E-874B-4112-A4F5-9D3F8FE761B8}"/>
              </a:ext>
            </a:extLst>
          </p:cNvPr>
          <p:cNvPicPr>
            <a:picLocks noChangeAspect="1"/>
          </p:cNvPicPr>
          <p:nvPr/>
        </p:nvPicPr>
        <p:blipFill>
          <a:blip r:embed="rId2"/>
          <a:stretch>
            <a:fillRect/>
          </a:stretch>
        </p:blipFill>
        <p:spPr>
          <a:xfrm>
            <a:off x="3480045" y="2978457"/>
            <a:ext cx="4707015" cy="3530261"/>
          </a:xfrm>
          <a:prstGeom prst="rect">
            <a:avLst/>
          </a:prstGeom>
        </p:spPr>
      </p:pic>
    </p:spTree>
    <p:extLst>
      <p:ext uri="{BB962C8B-B14F-4D97-AF65-F5344CB8AC3E}">
        <p14:creationId xmlns:p14="http://schemas.microsoft.com/office/powerpoint/2010/main" val="364336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2611-7D00-4E92-9AB5-22F9667AC3B8}"/>
              </a:ext>
            </a:extLst>
          </p:cNvPr>
          <p:cNvSpPr>
            <a:spLocks noGrp="1"/>
          </p:cNvSpPr>
          <p:nvPr>
            <p:ph type="title"/>
          </p:nvPr>
        </p:nvSpPr>
        <p:spPr/>
        <p:txBody>
          <a:bodyPr/>
          <a:lstStyle/>
          <a:p>
            <a:r>
              <a:rPr lang="en-US" dirty="0"/>
              <a:t>2. Start up SQL Server Management Studio</a:t>
            </a:r>
          </a:p>
        </p:txBody>
      </p:sp>
      <p:sp>
        <p:nvSpPr>
          <p:cNvPr id="3" name="Content Placeholder 2">
            <a:extLst>
              <a:ext uri="{FF2B5EF4-FFF2-40B4-BE49-F238E27FC236}">
                <a16:creationId xmlns:a16="http://schemas.microsoft.com/office/drawing/2014/main" id="{6DAC1C84-007A-464A-A925-F5F3F4E06D19}"/>
              </a:ext>
            </a:extLst>
          </p:cNvPr>
          <p:cNvSpPr>
            <a:spLocks noGrp="1"/>
          </p:cNvSpPr>
          <p:nvPr>
            <p:ph idx="1"/>
          </p:nvPr>
        </p:nvSpPr>
        <p:spPr>
          <a:xfrm>
            <a:off x="1104900" y="1600200"/>
            <a:ext cx="4274968" cy="4383350"/>
          </a:xfrm>
        </p:spPr>
        <p:txBody>
          <a:bodyPr>
            <a:normAutofit lnSpcReduction="10000"/>
          </a:bodyPr>
          <a:lstStyle/>
          <a:p>
            <a:r>
              <a:rPr lang="en-US" b="1" dirty="0">
                <a:solidFill>
                  <a:srgbClr val="00B0F0"/>
                </a:solidFill>
              </a:rPr>
              <a:t>Start up SQL Server Management Studio</a:t>
            </a:r>
            <a:r>
              <a:rPr lang="en-US" dirty="0"/>
              <a:t>. When you first start the program, you will be asked what server you would like to connect to. </a:t>
            </a:r>
          </a:p>
          <a:p>
            <a:pPr algn="just"/>
            <a:r>
              <a:rPr lang="en-US" dirty="0"/>
              <a:t>If you already have a server up and running, and have the permissions necessary to connect to it, you can enter the server address and authentication information. </a:t>
            </a:r>
          </a:p>
          <a:p>
            <a:r>
              <a:rPr lang="en-US" dirty="0"/>
              <a:t>If you want to create a local database, set the Database Name to … and the authentication type to "Windows Authentication".</a:t>
            </a:r>
          </a:p>
        </p:txBody>
      </p:sp>
      <p:pic>
        <p:nvPicPr>
          <p:cNvPr id="5" name="Picture 4">
            <a:extLst>
              <a:ext uri="{FF2B5EF4-FFF2-40B4-BE49-F238E27FC236}">
                <a16:creationId xmlns:a16="http://schemas.microsoft.com/office/drawing/2014/main" id="{CD5E4098-9512-4E34-8846-5118491E9D3F}"/>
              </a:ext>
            </a:extLst>
          </p:cNvPr>
          <p:cNvPicPr>
            <a:picLocks noChangeAspect="1"/>
          </p:cNvPicPr>
          <p:nvPr/>
        </p:nvPicPr>
        <p:blipFill>
          <a:blip r:embed="rId2"/>
          <a:stretch>
            <a:fillRect/>
          </a:stretch>
        </p:blipFill>
        <p:spPr>
          <a:xfrm>
            <a:off x="5690586" y="1600200"/>
            <a:ext cx="5470493" cy="4102870"/>
          </a:xfrm>
          <a:prstGeom prst="rect">
            <a:avLst/>
          </a:prstGeom>
        </p:spPr>
      </p:pic>
    </p:spTree>
    <p:extLst>
      <p:ext uri="{BB962C8B-B14F-4D97-AF65-F5344CB8AC3E}">
        <p14:creationId xmlns:p14="http://schemas.microsoft.com/office/powerpoint/2010/main" val="396130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FD50-F53F-4684-A2A7-65DB29724E5F}"/>
              </a:ext>
            </a:extLst>
          </p:cNvPr>
          <p:cNvSpPr>
            <a:spLocks noGrp="1"/>
          </p:cNvSpPr>
          <p:nvPr>
            <p:ph type="title"/>
          </p:nvPr>
        </p:nvSpPr>
        <p:spPr/>
        <p:txBody>
          <a:bodyPr/>
          <a:lstStyle/>
          <a:p>
            <a:r>
              <a:rPr lang="en-US" dirty="0"/>
              <a:t>3. Locate the Database folder</a:t>
            </a:r>
          </a:p>
        </p:txBody>
      </p:sp>
      <p:sp>
        <p:nvSpPr>
          <p:cNvPr id="3" name="Content Placeholder 2">
            <a:extLst>
              <a:ext uri="{FF2B5EF4-FFF2-40B4-BE49-F238E27FC236}">
                <a16:creationId xmlns:a16="http://schemas.microsoft.com/office/drawing/2014/main" id="{5F4DCF95-9E67-47D3-8F01-34F6AC884B5B}"/>
              </a:ext>
            </a:extLst>
          </p:cNvPr>
          <p:cNvSpPr>
            <a:spLocks noGrp="1"/>
          </p:cNvSpPr>
          <p:nvPr>
            <p:ph idx="1"/>
          </p:nvPr>
        </p:nvSpPr>
        <p:spPr>
          <a:xfrm>
            <a:off x="1104900" y="1600200"/>
            <a:ext cx="4266090" cy="4161408"/>
          </a:xfrm>
        </p:spPr>
        <p:txBody>
          <a:bodyPr>
            <a:normAutofit/>
          </a:bodyPr>
          <a:lstStyle/>
          <a:p>
            <a:r>
              <a:rPr lang="en-US" b="1" i="0" dirty="0">
                <a:solidFill>
                  <a:srgbClr val="545454"/>
                </a:solidFill>
                <a:effectLst/>
                <a:latin typeface="Helvetica" panose="020B0604020202020204" pitchFamily="34" charset="0"/>
              </a:rPr>
              <a:t>Locate the Database folder.</a:t>
            </a:r>
            <a:r>
              <a:rPr lang="en-US" b="0" i="0" dirty="0">
                <a:solidFill>
                  <a:srgbClr val="545454"/>
                </a:solidFill>
                <a:effectLst/>
                <a:latin typeface="Helvetica" panose="020B0604020202020204" pitchFamily="34" charset="0"/>
              </a:rPr>
              <a:t> After the connection to the server, either local or remote, is made, the Object Explorer window will open on the left side of the screen. </a:t>
            </a:r>
          </a:p>
          <a:p>
            <a:pPr algn="just"/>
            <a:r>
              <a:rPr lang="en-US" b="0" i="0" dirty="0">
                <a:solidFill>
                  <a:srgbClr val="545454"/>
                </a:solidFill>
                <a:effectLst/>
                <a:latin typeface="Helvetica" panose="020B0604020202020204" pitchFamily="34" charset="0"/>
              </a:rPr>
              <a:t>At the top of the Object Explorer tree will be the server you are connected to. if it is not expanded, click the "+" icon next to it. Located the Databases folder.</a:t>
            </a:r>
            <a:r>
              <a:rPr lang="en-US" b="0" i="0" u="none" strike="noStrike" baseline="30000" dirty="0">
                <a:solidFill>
                  <a:srgbClr val="307530"/>
                </a:solidFill>
                <a:effectLst/>
                <a:latin typeface="inherit"/>
                <a:hlinkClick r:id="rId2"/>
              </a:rPr>
              <a:t>[</a:t>
            </a:r>
            <a:endParaRPr lang="en-US" dirty="0"/>
          </a:p>
        </p:txBody>
      </p:sp>
      <p:pic>
        <p:nvPicPr>
          <p:cNvPr id="5" name="Picture 4">
            <a:extLst>
              <a:ext uri="{FF2B5EF4-FFF2-40B4-BE49-F238E27FC236}">
                <a16:creationId xmlns:a16="http://schemas.microsoft.com/office/drawing/2014/main" id="{2E3A2A36-FA25-432B-B65D-49EF1AA7F963}"/>
              </a:ext>
            </a:extLst>
          </p:cNvPr>
          <p:cNvPicPr>
            <a:picLocks noChangeAspect="1"/>
          </p:cNvPicPr>
          <p:nvPr/>
        </p:nvPicPr>
        <p:blipFill>
          <a:blip r:embed="rId3"/>
          <a:stretch>
            <a:fillRect/>
          </a:stretch>
        </p:blipFill>
        <p:spPr>
          <a:xfrm>
            <a:off x="5804478" y="1600200"/>
            <a:ext cx="5281104" cy="3960828"/>
          </a:xfrm>
          <a:prstGeom prst="rect">
            <a:avLst/>
          </a:prstGeom>
        </p:spPr>
      </p:pic>
    </p:spTree>
    <p:extLst>
      <p:ext uri="{BB962C8B-B14F-4D97-AF65-F5344CB8AC3E}">
        <p14:creationId xmlns:p14="http://schemas.microsoft.com/office/powerpoint/2010/main" val="360623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2CB0C-955C-4B0A-BE59-A8E0ABFC9D7F}"/>
              </a:ext>
            </a:extLst>
          </p:cNvPr>
          <p:cNvSpPr>
            <a:spLocks noGrp="1"/>
          </p:cNvSpPr>
          <p:nvPr>
            <p:ph type="title"/>
          </p:nvPr>
        </p:nvSpPr>
        <p:spPr/>
        <p:txBody>
          <a:bodyPr/>
          <a:lstStyle/>
          <a:p>
            <a:r>
              <a:rPr lang="en-US" dirty="0"/>
              <a:t>4. Create a new database</a:t>
            </a:r>
          </a:p>
        </p:txBody>
      </p:sp>
      <p:sp>
        <p:nvSpPr>
          <p:cNvPr id="3" name="Content Placeholder 2">
            <a:extLst>
              <a:ext uri="{FF2B5EF4-FFF2-40B4-BE49-F238E27FC236}">
                <a16:creationId xmlns:a16="http://schemas.microsoft.com/office/drawing/2014/main" id="{97AD2F88-9093-4B80-99C3-DE7DB57757C0}"/>
              </a:ext>
            </a:extLst>
          </p:cNvPr>
          <p:cNvSpPr>
            <a:spLocks noGrp="1"/>
          </p:cNvSpPr>
          <p:nvPr>
            <p:ph idx="1"/>
          </p:nvPr>
        </p:nvSpPr>
        <p:spPr>
          <a:xfrm>
            <a:off x="1104900" y="1600200"/>
            <a:ext cx="4736607" cy="3723351"/>
          </a:xfrm>
        </p:spPr>
        <p:txBody>
          <a:bodyPr/>
          <a:lstStyle/>
          <a:p>
            <a:pPr algn="just"/>
            <a:r>
              <a:rPr lang="en-US" b="1" i="0" dirty="0">
                <a:solidFill>
                  <a:srgbClr val="545454"/>
                </a:solidFill>
                <a:effectLst/>
                <a:latin typeface="Helvetica" panose="020B0604020202020204" pitchFamily="34" charset="0"/>
              </a:rPr>
              <a:t>Create a new database.</a:t>
            </a:r>
            <a:r>
              <a:rPr lang="en-US" b="0" i="0" dirty="0">
                <a:solidFill>
                  <a:srgbClr val="545454"/>
                </a:solidFill>
                <a:effectLst/>
                <a:latin typeface="Helvetica" panose="020B0604020202020204" pitchFamily="34" charset="0"/>
              </a:rPr>
              <a:t> Right-click on the Databases folder and select "New Database...". </a:t>
            </a:r>
          </a:p>
          <a:p>
            <a:pPr algn="just"/>
            <a:r>
              <a:rPr lang="en-US" b="0" i="0" dirty="0">
                <a:solidFill>
                  <a:srgbClr val="545454"/>
                </a:solidFill>
                <a:effectLst/>
                <a:latin typeface="Helvetica" panose="020B0604020202020204" pitchFamily="34" charset="0"/>
              </a:rPr>
              <a:t>A window will appear, allowing you to configure the database before creating it. Give the database a name that will help you identify it. </a:t>
            </a:r>
          </a:p>
          <a:p>
            <a:pPr algn="just"/>
            <a:r>
              <a:rPr lang="en-US" b="0" i="0" dirty="0">
                <a:solidFill>
                  <a:srgbClr val="545454"/>
                </a:solidFill>
                <a:effectLst/>
                <a:latin typeface="Helvetica" panose="020B0604020202020204" pitchFamily="34" charset="0"/>
              </a:rPr>
              <a:t>Most users can leave the rest of the settings at their default.</a:t>
            </a:r>
            <a:endParaRPr lang="en-US" dirty="0"/>
          </a:p>
        </p:txBody>
      </p:sp>
      <p:pic>
        <p:nvPicPr>
          <p:cNvPr id="5" name="Picture 4">
            <a:extLst>
              <a:ext uri="{FF2B5EF4-FFF2-40B4-BE49-F238E27FC236}">
                <a16:creationId xmlns:a16="http://schemas.microsoft.com/office/drawing/2014/main" id="{96F7EC80-BD69-4FFD-BD17-F28E4EFF1C26}"/>
              </a:ext>
            </a:extLst>
          </p:cNvPr>
          <p:cNvPicPr>
            <a:picLocks noChangeAspect="1"/>
          </p:cNvPicPr>
          <p:nvPr/>
        </p:nvPicPr>
        <p:blipFill>
          <a:blip r:embed="rId2"/>
          <a:stretch>
            <a:fillRect/>
          </a:stretch>
        </p:blipFill>
        <p:spPr>
          <a:xfrm>
            <a:off x="6121114" y="1600200"/>
            <a:ext cx="4964468" cy="3723351"/>
          </a:xfrm>
          <a:prstGeom prst="rect">
            <a:avLst/>
          </a:prstGeom>
        </p:spPr>
      </p:pic>
    </p:spTree>
    <p:extLst>
      <p:ext uri="{BB962C8B-B14F-4D97-AF65-F5344CB8AC3E}">
        <p14:creationId xmlns:p14="http://schemas.microsoft.com/office/powerpoint/2010/main" val="104159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 </a:t>
            </a:r>
            <a:r>
              <a:rPr lang="de-DE" dirty="0"/>
              <a:t>Introduction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36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473A-6505-45C1-A32C-CDBCD0FAC4C3}"/>
              </a:ext>
            </a:extLst>
          </p:cNvPr>
          <p:cNvSpPr>
            <a:spLocks noGrp="1"/>
          </p:cNvSpPr>
          <p:nvPr>
            <p:ph type="title"/>
          </p:nvPr>
        </p:nvSpPr>
        <p:spPr/>
        <p:txBody>
          <a:bodyPr/>
          <a:lstStyle/>
          <a:p>
            <a:r>
              <a:rPr lang="en-US" dirty="0"/>
              <a:t>5. Create a table</a:t>
            </a:r>
          </a:p>
        </p:txBody>
      </p:sp>
      <p:sp>
        <p:nvSpPr>
          <p:cNvPr id="3" name="Content Placeholder 2">
            <a:extLst>
              <a:ext uri="{FF2B5EF4-FFF2-40B4-BE49-F238E27FC236}">
                <a16:creationId xmlns:a16="http://schemas.microsoft.com/office/drawing/2014/main" id="{43B97F98-7838-477D-A718-8890306CB24C}"/>
              </a:ext>
            </a:extLst>
          </p:cNvPr>
          <p:cNvSpPr>
            <a:spLocks noGrp="1"/>
          </p:cNvSpPr>
          <p:nvPr>
            <p:ph idx="1"/>
          </p:nvPr>
        </p:nvSpPr>
        <p:spPr>
          <a:xfrm>
            <a:off x="1104900" y="1600200"/>
            <a:ext cx="4283846" cy="4572000"/>
          </a:xfrm>
        </p:spPr>
        <p:txBody>
          <a:bodyPr/>
          <a:lstStyle/>
          <a:p>
            <a:pPr algn="just"/>
            <a:r>
              <a:rPr lang="en-US" i="0" dirty="0">
                <a:solidFill>
                  <a:srgbClr val="00B0F0"/>
                </a:solidFill>
                <a:effectLst/>
                <a:latin typeface="Helvetica" panose="020B0604020202020204" pitchFamily="34" charset="0"/>
              </a:rPr>
              <a:t>Create a table</a:t>
            </a:r>
            <a:r>
              <a:rPr lang="en-US" b="1" i="0" dirty="0">
                <a:solidFill>
                  <a:srgbClr val="545454"/>
                </a:solidFill>
                <a:effectLst/>
                <a:latin typeface="Helvetica" panose="020B0604020202020204" pitchFamily="34" charset="0"/>
              </a:rPr>
              <a:t>.</a:t>
            </a:r>
            <a:r>
              <a:rPr lang="en-US" b="0" i="0" dirty="0">
                <a:solidFill>
                  <a:srgbClr val="545454"/>
                </a:solidFill>
                <a:effectLst/>
                <a:latin typeface="Helvetica" panose="020B0604020202020204" pitchFamily="34" charset="0"/>
              </a:rPr>
              <a:t> A database can only store data if you create a structure for that data. </a:t>
            </a:r>
          </a:p>
          <a:p>
            <a:pPr algn="just"/>
            <a:r>
              <a:rPr lang="en-US" b="0" i="0" dirty="0">
                <a:solidFill>
                  <a:srgbClr val="545454"/>
                </a:solidFill>
                <a:effectLst/>
                <a:latin typeface="Helvetica" panose="020B0604020202020204" pitchFamily="34" charset="0"/>
              </a:rPr>
              <a:t>A table holds the information that you enter into your database, and you will need to create it before you can proceed. </a:t>
            </a:r>
          </a:p>
          <a:p>
            <a:pPr algn="just"/>
            <a:r>
              <a:rPr lang="en-US" b="0" i="0" dirty="0">
                <a:solidFill>
                  <a:srgbClr val="545454"/>
                </a:solidFill>
                <a:effectLst/>
                <a:latin typeface="Helvetica" panose="020B0604020202020204" pitchFamily="34" charset="0"/>
              </a:rPr>
              <a:t>Expand the new database in your Database folder, and right-click on the Tables folder and select "New Table...".</a:t>
            </a:r>
            <a:endParaRPr lang="en-US" dirty="0"/>
          </a:p>
        </p:txBody>
      </p:sp>
      <p:pic>
        <p:nvPicPr>
          <p:cNvPr id="5" name="Picture 4">
            <a:extLst>
              <a:ext uri="{FF2B5EF4-FFF2-40B4-BE49-F238E27FC236}">
                <a16:creationId xmlns:a16="http://schemas.microsoft.com/office/drawing/2014/main" id="{82914E47-1E85-4D2A-9A57-D40271239E63}"/>
              </a:ext>
            </a:extLst>
          </p:cNvPr>
          <p:cNvPicPr>
            <a:picLocks noChangeAspect="1"/>
          </p:cNvPicPr>
          <p:nvPr/>
        </p:nvPicPr>
        <p:blipFill>
          <a:blip r:embed="rId2"/>
          <a:stretch>
            <a:fillRect/>
          </a:stretch>
        </p:blipFill>
        <p:spPr>
          <a:xfrm>
            <a:off x="5839990" y="1600200"/>
            <a:ext cx="5245592" cy="3934194"/>
          </a:xfrm>
          <a:prstGeom prst="rect">
            <a:avLst/>
          </a:prstGeom>
        </p:spPr>
      </p:pic>
    </p:spTree>
    <p:extLst>
      <p:ext uri="{BB962C8B-B14F-4D97-AF65-F5344CB8AC3E}">
        <p14:creationId xmlns:p14="http://schemas.microsoft.com/office/powerpoint/2010/main" val="413085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C6EF-7BB1-4F18-8ECF-3CBD8B8D67A5}"/>
              </a:ext>
            </a:extLst>
          </p:cNvPr>
          <p:cNvSpPr>
            <a:spLocks noGrp="1"/>
          </p:cNvSpPr>
          <p:nvPr>
            <p:ph type="title"/>
          </p:nvPr>
        </p:nvSpPr>
        <p:spPr/>
        <p:txBody>
          <a:bodyPr/>
          <a:lstStyle/>
          <a:p>
            <a:r>
              <a:rPr lang="en-US" dirty="0"/>
              <a:t>6. Create the Primary Key</a:t>
            </a:r>
          </a:p>
        </p:txBody>
      </p:sp>
      <p:sp>
        <p:nvSpPr>
          <p:cNvPr id="3" name="Content Placeholder 2">
            <a:extLst>
              <a:ext uri="{FF2B5EF4-FFF2-40B4-BE49-F238E27FC236}">
                <a16:creationId xmlns:a16="http://schemas.microsoft.com/office/drawing/2014/main" id="{AC8B42C0-DC97-4520-99D9-3672EAF21503}"/>
              </a:ext>
            </a:extLst>
          </p:cNvPr>
          <p:cNvSpPr>
            <a:spLocks noGrp="1"/>
          </p:cNvSpPr>
          <p:nvPr>
            <p:ph idx="1"/>
          </p:nvPr>
        </p:nvSpPr>
        <p:spPr>
          <a:xfrm>
            <a:off x="1104900" y="1600200"/>
            <a:ext cx="4914160" cy="3877322"/>
          </a:xfrm>
        </p:spPr>
        <p:txBody>
          <a:bodyPr/>
          <a:lstStyle/>
          <a:p>
            <a:pPr algn="just"/>
            <a:r>
              <a:rPr lang="en-US" b="1" dirty="0">
                <a:solidFill>
                  <a:srgbClr val="00B0F0"/>
                </a:solidFill>
              </a:rPr>
              <a:t>Create the Primary Key</a:t>
            </a:r>
            <a:r>
              <a:rPr lang="en-US" dirty="0"/>
              <a:t>. It is highly recommended that you create a Primary Key as the first column on your table. This acts as an ID number, or record number, that will allow you to easily recall these entries later. </a:t>
            </a:r>
          </a:p>
          <a:p>
            <a:r>
              <a:rPr lang="en-US" dirty="0"/>
              <a:t>To create this, enter "ID" in the Column Name field, type int into the Data Type field, and uncheck the "Allow Nulls." Click the Key icon in the toolbar to set this column as the Primary Key.</a:t>
            </a:r>
          </a:p>
        </p:txBody>
      </p:sp>
      <p:pic>
        <p:nvPicPr>
          <p:cNvPr id="5" name="Picture 4">
            <a:extLst>
              <a:ext uri="{FF2B5EF4-FFF2-40B4-BE49-F238E27FC236}">
                <a16:creationId xmlns:a16="http://schemas.microsoft.com/office/drawing/2014/main" id="{ED825DFE-7C15-4B29-A3CD-19F391DEC8DF}"/>
              </a:ext>
            </a:extLst>
          </p:cNvPr>
          <p:cNvPicPr>
            <a:picLocks noChangeAspect="1"/>
          </p:cNvPicPr>
          <p:nvPr/>
        </p:nvPicPr>
        <p:blipFill>
          <a:blip r:embed="rId2"/>
          <a:stretch>
            <a:fillRect/>
          </a:stretch>
        </p:blipFill>
        <p:spPr>
          <a:xfrm>
            <a:off x="6360813" y="1657211"/>
            <a:ext cx="4724769" cy="3543577"/>
          </a:xfrm>
          <a:prstGeom prst="rect">
            <a:avLst/>
          </a:prstGeom>
        </p:spPr>
      </p:pic>
    </p:spTree>
    <p:extLst>
      <p:ext uri="{BB962C8B-B14F-4D97-AF65-F5344CB8AC3E}">
        <p14:creationId xmlns:p14="http://schemas.microsoft.com/office/powerpoint/2010/main" val="19648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172E7-15C9-4636-B141-677B72E0E9B2}"/>
              </a:ext>
            </a:extLst>
          </p:cNvPr>
          <p:cNvSpPr>
            <a:spLocks noGrp="1"/>
          </p:cNvSpPr>
          <p:nvPr>
            <p:ph type="title"/>
          </p:nvPr>
        </p:nvSpPr>
        <p:spPr/>
        <p:txBody>
          <a:bodyPr/>
          <a:lstStyle/>
          <a:p>
            <a:r>
              <a:rPr lang="en-US"/>
              <a:t>7. Understand </a:t>
            </a:r>
            <a:r>
              <a:rPr lang="en-US" dirty="0"/>
              <a:t>how tables are structured</a:t>
            </a:r>
          </a:p>
        </p:txBody>
      </p:sp>
      <p:sp>
        <p:nvSpPr>
          <p:cNvPr id="3" name="Content Placeholder 2">
            <a:extLst>
              <a:ext uri="{FF2B5EF4-FFF2-40B4-BE49-F238E27FC236}">
                <a16:creationId xmlns:a16="http://schemas.microsoft.com/office/drawing/2014/main" id="{AEB76F9B-69FB-4344-85B0-C7349D3D681B}"/>
              </a:ext>
            </a:extLst>
          </p:cNvPr>
          <p:cNvSpPr>
            <a:spLocks noGrp="1"/>
          </p:cNvSpPr>
          <p:nvPr>
            <p:ph idx="1"/>
          </p:nvPr>
        </p:nvSpPr>
        <p:spPr>
          <a:xfrm>
            <a:off x="1104900" y="1600200"/>
            <a:ext cx="4763240" cy="3371296"/>
          </a:xfrm>
        </p:spPr>
        <p:txBody>
          <a:bodyPr/>
          <a:lstStyle/>
          <a:p>
            <a:r>
              <a:rPr lang="en-US" b="1" i="0" dirty="0">
                <a:solidFill>
                  <a:srgbClr val="00B0F0"/>
                </a:solidFill>
                <a:effectLst/>
                <a:latin typeface="Helvetica" panose="020B0604020202020204" pitchFamily="34" charset="0"/>
              </a:rPr>
              <a:t>Understand how tables are </a:t>
            </a:r>
            <a:r>
              <a:rPr lang="en-US" i="0" dirty="0">
                <a:solidFill>
                  <a:srgbClr val="00B0F0"/>
                </a:solidFill>
                <a:effectLst/>
                <a:latin typeface="Helvetica" panose="020B0604020202020204" pitchFamily="34" charset="0"/>
              </a:rPr>
              <a:t>structured</a:t>
            </a:r>
            <a:r>
              <a:rPr lang="en-US" b="1" i="0" dirty="0">
                <a:solidFill>
                  <a:srgbClr val="545454"/>
                </a:solidFill>
                <a:effectLst/>
                <a:latin typeface="Helvetica" panose="020B0604020202020204" pitchFamily="34" charset="0"/>
              </a:rPr>
              <a:t>.</a:t>
            </a:r>
            <a:r>
              <a:rPr lang="en-US" b="0" i="0" dirty="0">
                <a:solidFill>
                  <a:srgbClr val="545454"/>
                </a:solidFill>
                <a:effectLst/>
                <a:latin typeface="Helvetica" panose="020B0604020202020204" pitchFamily="34" charset="0"/>
              </a:rPr>
              <a:t> Tables are composed of fields or columns. Each column represents one aspect of a database entry. </a:t>
            </a:r>
          </a:p>
          <a:p>
            <a:pPr algn="just"/>
            <a:r>
              <a:rPr lang="en-US" b="0" i="0" dirty="0">
                <a:solidFill>
                  <a:srgbClr val="545454"/>
                </a:solidFill>
                <a:effectLst/>
                <a:latin typeface="Helvetica" panose="020B0604020202020204" pitchFamily="34" charset="0"/>
              </a:rPr>
              <a:t>For example, if you were creating a database of employees, you might have a "FirstName" column, a "</a:t>
            </a:r>
            <a:r>
              <a:rPr lang="en-US" b="0" i="0" dirty="0" err="1">
                <a:solidFill>
                  <a:srgbClr val="545454"/>
                </a:solidFill>
                <a:effectLst/>
                <a:latin typeface="Helvetica" panose="020B0604020202020204" pitchFamily="34" charset="0"/>
              </a:rPr>
              <a:t>LastName</a:t>
            </a:r>
            <a:r>
              <a:rPr lang="en-US" b="0" i="0" dirty="0">
                <a:solidFill>
                  <a:srgbClr val="545454"/>
                </a:solidFill>
                <a:effectLst/>
                <a:latin typeface="Helvetica" panose="020B0604020202020204" pitchFamily="34" charset="0"/>
              </a:rPr>
              <a:t>" column, an "Address" column, and a "</a:t>
            </a:r>
            <a:r>
              <a:rPr lang="en-US" b="0" i="0" dirty="0" err="1">
                <a:solidFill>
                  <a:srgbClr val="545454"/>
                </a:solidFill>
                <a:effectLst/>
                <a:latin typeface="Helvetica" panose="020B0604020202020204" pitchFamily="34" charset="0"/>
              </a:rPr>
              <a:t>PhoneNumber</a:t>
            </a:r>
            <a:r>
              <a:rPr lang="en-US" b="0" i="0" dirty="0">
                <a:solidFill>
                  <a:srgbClr val="545454"/>
                </a:solidFill>
                <a:effectLst/>
                <a:latin typeface="Helvetica" panose="020B0604020202020204" pitchFamily="34" charset="0"/>
              </a:rPr>
              <a:t>" column.</a:t>
            </a:r>
            <a:endParaRPr lang="en-US" dirty="0"/>
          </a:p>
        </p:txBody>
      </p:sp>
      <p:pic>
        <p:nvPicPr>
          <p:cNvPr id="5" name="Picture 4">
            <a:extLst>
              <a:ext uri="{FF2B5EF4-FFF2-40B4-BE49-F238E27FC236}">
                <a16:creationId xmlns:a16="http://schemas.microsoft.com/office/drawing/2014/main" id="{515316E0-49A5-4C30-B179-493C04BCFFB0}"/>
              </a:ext>
            </a:extLst>
          </p:cNvPr>
          <p:cNvPicPr>
            <a:picLocks noChangeAspect="1"/>
          </p:cNvPicPr>
          <p:nvPr/>
        </p:nvPicPr>
        <p:blipFill>
          <a:blip r:embed="rId2"/>
          <a:stretch>
            <a:fillRect/>
          </a:stretch>
        </p:blipFill>
        <p:spPr>
          <a:xfrm>
            <a:off x="6070914" y="1600200"/>
            <a:ext cx="5014668" cy="3761001"/>
          </a:xfrm>
          <a:prstGeom prst="rect">
            <a:avLst/>
          </a:prstGeom>
        </p:spPr>
      </p:pic>
    </p:spTree>
    <p:extLst>
      <p:ext uri="{BB962C8B-B14F-4D97-AF65-F5344CB8AC3E}">
        <p14:creationId xmlns:p14="http://schemas.microsoft.com/office/powerpoint/2010/main" val="43136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78E3-BD5E-429B-885C-50E6A2D70F01}"/>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5D279687-0592-4A37-92FA-1A268A3743F6}"/>
              </a:ext>
            </a:extLst>
          </p:cNvPr>
          <p:cNvSpPr>
            <a:spLocks noGrp="1"/>
          </p:cNvSpPr>
          <p:nvPr>
            <p:ph idx="1"/>
          </p:nvPr>
        </p:nvSpPr>
        <p:spPr>
          <a:xfrm>
            <a:off x="1104900" y="1600200"/>
            <a:ext cx="9980682" cy="3140476"/>
          </a:xfrm>
        </p:spPr>
        <p:txBody>
          <a:bodyPr>
            <a:normAutofit/>
          </a:bodyPr>
          <a:lstStyle/>
          <a:p>
            <a:pPr algn="l"/>
            <a:r>
              <a:rPr lang="en-US" sz="1800" b="0" i="0" u="none" strike="noStrike" baseline="0" dirty="0">
                <a:latin typeface="BerlingLTStd-Roman"/>
              </a:rPr>
              <a:t>Data storage traditionally used individual, unrelated files, sometimes called flat-files. In the past, each application program in an organization used its own file. </a:t>
            </a:r>
          </a:p>
          <a:p>
            <a:pPr algn="l"/>
            <a:r>
              <a:rPr lang="en-US" sz="1800" b="0" i="0" u="none" strike="noStrike" baseline="0" dirty="0">
                <a:latin typeface="BerlingLTStd-Roman"/>
              </a:rPr>
              <a:t>In a university, for example, each department might have its own set of files: the record office kept a file about the student information and their grades, the financial aid office kept its own file about students that needed financial aid to continue their education, the scheduling office kept the name of the professors and the courses they were teaching, the payroll department kept its own file about the whole staff (including professors), and so on. </a:t>
            </a:r>
          </a:p>
          <a:p>
            <a:pPr algn="l"/>
            <a:r>
              <a:rPr lang="en-US" sz="1800" b="0" i="0" u="none" strike="noStrike" baseline="0" dirty="0">
                <a:latin typeface="BerlingLTStd-Roman"/>
              </a:rPr>
              <a:t>Today, however, all of these flat-files can be combined in a single entity, the database for the whole university.</a:t>
            </a:r>
            <a:endParaRPr lang="en-US" altLang="en-US" sz="1800" b="1" dirty="0">
              <a:solidFill>
                <a:srgbClr val="00B0F0"/>
              </a:solidFill>
              <a:latin typeface="Times New Roman" panose="02020603050405020304" pitchFamily="18" charset="0"/>
            </a:endParaRPr>
          </a:p>
        </p:txBody>
      </p:sp>
      <p:pic>
        <p:nvPicPr>
          <p:cNvPr id="6" name="Picture 5">
            <a:extLst>
              <a:ext uri="{FF2B5EF4-FFF2-40B4-BE49-F238E27FC236}">
                <a16:creationId xmlns:a16="http://schemas.microsoft.com/office/drawing/2014/main" id="{11FE6A30-3423-45D4-BB60-535C9902BB59}"/>
              </a:ext>
            </a:extLst>
          </p:cNvPr>
          <p:cNvPicPr>
            <a:picLocks noChangeAspect="1"/>
          </p:cNvPicPr>
          <p:nvPr/>
        </p:nvPicPr>
        <p:blipFill>
          <a:blip r:embed="rId2"/>
          <a:stretch>
            <a:fillRect/>
          </a:stretch>
        </p:blipFill>
        <p:spPr>
          <a:xfrm>
            <a:off x="2228588" y="4740676"/>
            <a:ext cx="7884450" cy="517124"/>
          </a:xfrm>
          <a:prstGeom prst="rect">
            <a:avLst/>
          </a:prstGeom>
        </p:spPr>
      </p:pic>
    </p:spTree>
    <p:extLst>
      <p:ext uri="{BB962C8B-B14F-4D97-AF65-F5344CB8AC3E}">
        <p14:creationId xmlns:p14="http://schemas.microsoft.com/office/powerpoint/2010/main" val="394601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3B2C-19A8-457E-9E74-2B3C8075CF44}"/>
              </a:ext>
            </a:extLst>
          </p:cNvPr>
          <p:cNvSpPr>
            <a:spLocks noGrp="1"/>
          </p:cNvSpPr>
          <p:nvPr>
            <p:ph type="title"/>
          </p:nvPr>
        </p:nvSpPr>
        <p:spPr/>
        <p:txBody>
          <a:bodyPr/>
          <a:lstStyle/>
          <a:p>
            <a:r>
              <a:rPr lang="en-US" dirty="0"/>
              <a:t>2. Advantages of databases</a:t>
            </a:r>
          </a:p>
        </p:txBody>
      </p:sp>
      <p:sp>
        <p:nvSpPr>
          <p:cNvPr id="3" name="Content Placeholder 2">
            <a:extLst>
              <a:ext uri="{FF2B5EF4-FFF2-40B4-BE49-F238E27FC236}">
                <a16:creationId xmlns:a16="http://schemas.microsoft.com/office/drawing/2014/main" id="{EF1D4996-162B-4994-85F3-8ABF67D49E53}"/>
              </a:ext>
            </a:extLst>
          </p:cNvPr>
          <p:cNvSpPr>
            <a:spLocks noGrp="1"/>
          </p:cNvSpPr>
          <p:nvPr>
            <p:ph idx="1"/>
          </p:nvPr>
        </p:nvSpPr>
        <p:spPr/>
        <p:txBody>
          <a:bodyPr>
            <a:normAutofit/>
          </a:bodyPr>
          <a:lstStyle/>
          <a:p>
            <a:pPr algn="just"/>
            <a:r>
              <a:rPr lang="en-US" sz="1800" b="1" i="1" u="none" strike="noStrike" baseline="0" dirty="0">
                <a:solidFill>
                  <a:srgbClr val="00B0F0"/>
                </a:solidFill>
                <a:latin typeface="Frutiger-BoldItalic"/>
              </a:rPr>
              <a:t>Less redundancy </a:t>
            </a:r>
            <a:r>
              <a:rPr lang="en-US" sz="1800" dirty="0">
                <a:latin typeface="BerlingLTStd-Roman"/>
              </a:rPr>
              <a:t>In</a:t>
            </a:r>
            <a:r>
              <a:rPr lang="en-US" sz="1800" b="0" i="0" u="none" strike="noStrike" baseline="0" dirty="0">
                <a:latin typeface="BerlingLTStd-Roman"/>
              </a:rPr>
              <a:t> a flat-file system there is a lot of redundancy. For example, in the flat-file system for a university, the names of professors and students are stored in more than one file.</a:t>
            </a:r>
          </a:p>
          <a:p>
            <a:pPr algn="just"/>
            <a:r>
              <a:rPr lang="en-US" sz="1800" b="1" i="1" u="none" strike="noStrike" baseline="0" dirty="0">
                <a:solidFill>
                  <a:srgbClr val="00B0F0"/>
                </a:solidFill>
                <a:latin typeface="Frutiger-BoldItalic"/>
              </a:rPr>
              <a:t>Inconsistency avoidance </a:t>
            </a:r>
            <a:r>
              <a:rPr lang="en-US" sz="1800" b="0" i="0" u="none" strike="noStrike" baseline="0" dirty="0">
                <a:latin typeface="BerlingLTStd-Roman"/>
              </a:rPr>
              <a:t>If the same piece of information is stored in more than one place, then any changes in the data need to occur in all places that data is stored. For example, if a female student marries and accepts the last name of her husband, the last name of the student needs to be changed in all files that hold information about the student. Lack of care may create inconsistency in the data.</a:t>
            </a:r>
          </a:p>
          <a:p>
            <a:pPr algn="l"/>
            <a:r>
              <a:rPr lang="en-US" sz="1800" b="1" i="1" u="none" strike="noStrike" baseline="0" dirty="0">
                <a:solidFill>
                  <a:srgbClr val="00B0F0"/>
                </a:solidFill>
                <a:latin typeface="Frutiger-BoldItalic"/>
              </a:rPr>
              <a:t>Efficiency </a:t>
            </a:r>
            <a:r>
              <a:rPr lang="en-US" sz="1800" b="0" i="0" u="none" strike="noStrike" baseline="0" dirty="0">
                <a:latin typeface="BerlingLTStd-Roman"/>
              </a:rPr>
              <a:t>A database is usually more efficient that a flat-file system, because a piece of information is stored in fewer locations.</a:t>
            </a:r>
          </a:p>
          <a:p>
            <a:pPr algn="l"/>
            <a:r>
              <a:rPr lang="en-US" sz="1800" b="1" i="1" u="none" strike="noStrike" baseline="0" dirty="0">
                <a:solidFill>
                  <a:srgbClr val="00B0F0"/>
                </a:solidFill>
                <a:latin typeface="Frutiger-BoldItalic"/>
              </a:rPr>
              <a:t>Data integrity </a:t>
            </a:r>
            <a:r>
              <a:rPr lang="en-US" sz="1800" b="0" i="0" u="none" strike="noStrike" baseline="0" dirty="0">
                <a:latin typeface="BerlingLTStd-Roman"/>
              </a:rPr>
              <a:t>In a database system it is easier to maintain data integrity (see Chapter 16) because a piece of data is stored in fewer locations.</a:t>
            </a:r>
          </a:p>
          <a:p>
            <a:pPr algn="l"/>
            <a:r>
              <a:rPr lang="en-US" sz="1800" b="1" i="1" u="none" strike="noStrike" baseline="0" dirty="0">
                <a:solidFill>
                  <a:srgbClr val="00B0F0"/>
                </a:solidFill>
                <a:latin typeface="Frutiger-BoldItalic"/>
              </a:rPr>
              <a:t>Confidentiality</a:t>
            </a:r>
            <a:r>
              <a:rPr lang="en-US" sz="1800" b="1" i="1" u="none" strike="noStrike" baseline="0" dirty="0">
                <a:latin typeface="Frutiger-BoldItalic"/>
              </a:rPr>
              <a:t> </a:t>
            </a:r>
            <a:r>
              <a:rPr lang="en-US" sz="1800" b="0" i="0" u="none" strike="noStrike" baseline="0" dirty="0">
                <a:latin typeface="BerlingLTStd-Roman"/>
              </a:rPr>
              <a:t>It is easier to maintain the confidentiality of the information if the storage of data is Centralized in one location.</a:t>
            </a:r>
            <a:endParaRPr lang="en-US" dirty="0"/>
          </a:p>
        </p:txBody>
      </p:sp>
    </p:spTree>
    <p:extLst>
      <p:ext uri="{BB962C8B-B14F-4D97-AF65-F5344CB8AC3E}">
        <p14:creationId xmlns:p14="http://schemas.microsoft.com/office/powerpoint/2010/main" val="426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ADEF-F0C4-4F69-9B2C-8C5344406B0A}"/>
              </a:ext>
            </a:extLst>
          </p:cNvPr>
          <p:cNvSpPr>
            <a:spLocks noGrp="1"/>
          </p:cNvSpPr>
          <p:nvPr>
            <p:ph type="title"/>
          </p:nvPr>
        </p:nvSpPr>
        <p:spPr/>
        <p:txBody>
          <a:bodyPr/>
          <a:lstStyle/>
          <a:p>
            <a:r>
              <a:rPr lang="en-US" dirty="0"/>
              <a:t>3. Database management systems</a:t>
            </a:r>
          </a:p>
        </p:txBody>
      </p:sp>
      <p:sp>
        <p:nvSpPr>
          <p:cNvPr id="3" name="Content Placeholder 2">
            <a:extLst>
              <a:ext uri="{FF2B5EF4-FFF2-40B4-BE49-F238E27FC236}">
                <a16:creationId xmlns:a16="http://schemas.microsoft.com/office/drawing/2014/main" id="{9434E99A-C694-4873-B741-5518DF241275}"/>
              </a:ext>
            </a:extLst>
          </p:cNvPr>
          <p:cNvSpPr>
            <a:spLocks noGrp="1"/>
          </p:cNvSpPr>
          <p:nvPr>
            <p:ph idx="1"/>
          </p:nvPr>
        </p:nvSpPr>
        <p:spPr>
          <a:xfrm>
            <a:off x="1104900" y="1600200"/>
            <a:ext cx="9982200" cy="1311676"/>
          </a:xfrm>
        </p:spPr>
        <p:txBody>
          <a:bodyPr/>
          <a:lstStyle/>
          <a:p>
            <a:pPr algn="l"/>
            <a:r>
              <a:rPr lang="en-US" sz="1800" b="0" i="0" u="none" strike="noStrike" baseline="0" dirty="0">
                <a:latin typeface="BerlingLTStd-Roman"/>
              </a:rPr>
              <a:t>A </a:t>
            </a:r>
            <a:r>
              <a:rPr lang="en-US" sz="1800" b="1" i="0" u="none" strike="noStrike" baseline="0" dirty="0">
                <a:latin typeface="BerlingLTStd-Bold"/>
              </a:rPr>
              <a:t>database management system (DBMS) </a:t>
            </a:r>
            <a:r>
              <a:rPr lang="en-US" sz="1800" b="0" i="0" u="none" strike="noStrike" baseline="0" dirty="0">
                <a:latin typeface="BerlingLTStd-Roman"/>
              </a:rPr>
              <a:t>defines, creates, and maintains a database. The DBMS also allows controlled access to data in the database. A DBMS is a combination of five components: hardware, software, data, users, and procedures (Figure 14.1).</a:t>
            </a:r>
            <a:endParaRPr lang="en-US" dirty="0"/>
          </a:p>
        </p:txBody>
      </p:sp>
      <p:pic>
        <p:nvPicPr>
          <p:cNvPr id="5" name="Picture 4">
            <a:extLst>
              <a:ext uri="{FF2B5EF4-FFF2-40B4-BE49-F238E27FC236}">
                <a16:creationId xmlns:a16="http://schemas.microsoft.com/office/drawing/2014/main" id="{44899385-C917-45F4-B293-A67FEC487F77}"/>
              </a:ext>
            </a:extLst>
          </p:cNvPr>
          <p:cNvPicPr>
            <a:picLocks noChangeAspect="1"/>
          </p:cNvPicPr>
          <p:nvPr/>
        </p:nvPicPr>
        <p:blipFill>
          <a:blip r:embed="rId2"/>
          <a:stretch>
            <a:fillRect/>
          </a:stretch>
        </p:blipFill>
        <p:spPr>
          <a:xfrm>
            <a:off x="6756045" y="2667046"/>
            <a:ext cx="3932669" cy="3149269"/>
          </a:xfrm>
          <a:prstGeom prst="rect">
            <a:avLst/>
          </a:prstGeom>
        </p:spPr>
      </p:pic>
      <p:sp>
        <p:nvSpPr>
          <p:cNvPr id="6" name="Content Placeholder 2">
            <a:extLst>
              <a:ext uri="{FF2B5EF4-FFF2-40B4-BE49-F238E27FC236}">
                <a16:creationId xmlns:a16="http://schemas.microsoft.com/office/drawing/2014/main" id="{EB3F30BD-CF03-432E-A160-6C89C8580B63}"/>
              </a:ext>
            </a:extLst>
          </p:cNvPr>
          <p:cNvSpPr txBox="1">
            <a:spLocks/>
          </p:cNvSpPr>
          <p:nvPr/>
        </p:nvSpPr>
        <p:spPr>
          <a:xfrm>
            <a:off x="1184040" y="2514626"/>
            <a:ext cx="4911201" cy="3832908"/>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algn="l"/>
            <a:r>
              <a:rPr lang="en-US" sz="1800" b="1" i="1" u="none" strike="noStrike" baseline="0" dirty="0">
                <a:solidFill>
                  <a:srgbClr val="00B0F0"/>
                </a:solidFill>
                <a:latin typeface="Frutiger-BoldItalic"/>
              </a:rPr>
              <a:t>Hardware</a:t>
            </a:r>
            <a:r>
              <a:rPr lang="en-US" sz="1800" b="1" i="1" u="none" strike="noStrike" baseline="0" dirty="0">
                <a:latin typeface="Frutiger-BoldItalic"/>
              </a:rPr>
              <a:t> </a:t>
            </a:r>
            <a:r>
              <a:rPr lang="en-US" sz="1800" b="0" i="0" u="none" strike="noStrike" baseline="0" dirty="0">
                <a:latin typeface="BerlingLTStd-Roman"/>
              </a:rPr>
              <a:t>is the physical computer system that allows access to data.</a:t>
            </a:r>
          </a:p>
          <a:p>
            <a:pPr algn="l"/>
            <a:r>
              <a:rPr lang="en-US" sz="1800" b="1" i="1" u="none" strike="noStrike" baseline="0" dirty="0">
                <a:solidFill>
                  <a:srgbClr val="00B0F0"/>
                </a:solidFill>
                <a:latin typeface="Frutiger-BoldItalic"/>
              </a:rPr>
              <a:t>Software</a:t>
            </a:r>
            <a:r>
              <a:rPr lang="en-US" sz="1800" b="1" i="1" u="none" strike="noStrike" baseline="0" dirty="0">
                <a:latin typeface="Frutiger-BoldItalic"/>
              </a:rPr>
              <a:t> </a:t>
            </a:r>
            <a:r>
              <a:rPr lang="en-US" sz="1800" b="0" i="0" u="none" strike="noStrike" baseline="0" dirty="0">
                <a:latin typeface="BerlingLTStd-Roman"/>
              </a:rPr>
              <a:t>is the actual program that allows users to access, maintain, and update data</a:t>
            </a:r>
          </a:p>
          <a:p>
            <a:pPr algn="just"/>
            <a:r>
              <a:rPr lang="en-US" sz="1800" b="1" i="1" u="none" strike="noStrike" baseline="0" dirty="0">
                <a:solidFill>
                  <a:srgbClr val="00B0F0"/>
                </a:solidFill>
                <a:latin typeface="Frutiger-BoldItalic"/>
              </a:rPr>
              <a:t>Data</a:t>
            </a:r>
            <a:r>
              <a:rPr lang="en-US" sz="1800" b="1" i="1" u="none" strike="noStrike" baseline="0" dirty="0">
                <a:latin typeface="Frutiger-BoldItalic"/>
              </a:rPr>
              <a:t> </a:t>
            </a:r>
            <a:r>
              <a:rPr lang="en-US" sz="1800" b="0" i="0" u="none" strike="noStrike" baseline="0" dirty="0">
                <a:latin typeface="BerlingLTStd-Roman"/>
              </a:rPr>
              <a:t>in a database is stored physically on the storage devices. In a database, data is a separate entity from the software that accesses it.</a:t>
            </a:r>
          </a:p>
          <a:p>
            <a:pPr algn="l"/>
            <a:r>
              <a:rPr lang="en-US" sz="1800" b="1" i="1" u="none" strike="noStrike" baseline="0" dirty="0">
                <a:solidFill>
                  <a:srgbClr val="00B0F0"/>
                </a:solidFill>
                <a:latin typeface="Frutiger-BoldItalic"/>
              </a:rPr>
              <a:t>Users</a:t>
            </a:r>
            <a:r>
              <a:rPr lang="en-US" sz="1800" b="1" i="1" u="none" strike="noStrike" baseline="0" dirty="0">
                <a:latin typeface="Frutiger-BoldItalic"/>
              </a:rPr>
              <a:t> </a:t>
            </a:r>
            <a:r>
              <a:rPr lang="en-US" sz="1800" u="none" strike="noStrike" baseline="0" dirty="0">
                <a:latin typeface="Frutiger-BoldItalic"/>
              </a:rPr>
              <a:t>a</a:t>
            </a:r>
            <a:r>
              <a:rPr lang="en-US" sz="1600" b="0" i="0" dirty="0">
                <a:solidFill>
                  <a:srgbClr val="666666"/>
                </a:solidFill>
                <a:effectLst/>
                <a:latin typeface="Open Sans" panose="020B0606030504020204" pitchFamily="34" charset="0"/>
              </a:rPr>
              <a:t>re the people who control and manage the databases and perform different types of operations on the databases in the </a:t>
            </a:r>
            <a:r>
              <a:rPr lang="en-US" sz="1600" b="0" i="1" dirty="0">
                <a:solidFill>
                  <a:srgbClr val="666666"/>
                </a:solidFill>
                <a:effectLst/>
                <a:latin typeface="Open Sans" panose="020B0606030504020204" pitchFamily="34" charset="0"/>
              </a:rPr>
              <a:t>database management system</a:t>
            </a:r>
            <a:r>
              <a:rPr lang="en-US" sz="1600" b="0" i="0" dirty="0">
                <a:solidFill>
                  <a:srgbClr val="666666"/>
                </a:solidFill>
                <a:effectLst/>
                <a:latin typeface="Open Sans" panose="020B0606030504020204" pitchFamily="34" charset="0"/>
              </a:rPr>
              <a:t>.</a:t>
            </a:r>
            <a:endParaRPr lang="en-US" sz="1800" b="0" i="0" u="none" strike="noStrike" baseline="0" dirty="0">
              <a:latin typeface="BerlingLTStd-Roman"/>
            </a:endParaRPr>
          </a:p>
          <a:p>
            <a:pPr algn="l" fontAlgn="base"/>
            <a:r>
              <a:rPr lang="en-US" sz="1600" b="1" i="1" dirty="0">
                <a:solidFill>
                  <a:srgbClr val="00B0F0"/>
                </a:solidFill>
                <a:effectLst/>
                <a:latin typeface="Open Sans" panose="020B0606030504020204" pitchFamily="34" charset="0"/>
              </a:rPr>
              <a:t>Procedures</a:t>
            </a:r>
            <a:r>
              <a:rPr lang="en-US" sz="1600" b="0" i="0" dirty="0">
                <a:solidFill>
                  <a:srgbClr val="666666"/>
                </a:solidFill>
                <a:effectLst/>
                <a:latin typeface="Open Sans" panose="020B0606030504020204" pitchFamily="34" charset="0"/>
              </a:rPr>
              <a:t> refer to general rules and instructions that help to design the database and to use a database management system.</a:t>
            </a:r>
          </a:p>
          <a:p>
            <a:pPr algn="l"/>
            <a:endParaRPr lang="en-US" sz="1800" b="0" i="0" u="none" strike="noStrike" baseline="0" dirty="0">
              <a:latin typeface="BerlingLTStd-Roman"/>
            </a:endParaRPr>
          </a:p>
        </p:txBody>
      </p:sp>
      <p:sp>
        <p:nvSpPr>
          <p:cNvPr id="8" name="TextBox 7">
            <a:extLst>
              <a:ext uri="{FF2B5EF4-FFF2-40B4-BE49-F238E27FC236}">
                <a16:creationId xmlns:a16="http://schemas.microsoft.com/office/drawing/2014/main" id="{E902A638-691D-4D4C-9E0C-1F369EE90E5A}"/>
              </a:ext>
            </a:extLst>
          </p:cNvPr>
          <p:cNvSpPr txBox="1"/>
          <p:nvPr/>
        </p:nvSpPr>
        <p:spPr>
          <a:xfrm>
            <a:off x="6756045" y="6162868"/>
            <a:ext cx="6094520" cy="369332"/>
          </a:xfrm>
          <a:prstGeom prst="rect">
            <a:avLst/>
          </a:prstGeom>
          <a:noFill/>
        </p:spPr>
        <p:txBody>
          <a:bodyPr wrap="square">
            <a:spAutoFit/>
          </a:bodyPr>
          <a:lstStyle/>
          <a:p>
            <a:r>
              <a:rPr lang="en-US" sz="1800" b="1" i="0" u="none" strike="noStrike" baseline="0" dirty="0">
                <a:latin typeface="Frutiger-Bold"/>
              </a:rPr>
              <a:t>Figure 11.1 </a:t>
            </a:r>
            <a:r>
              <a:rPr lang="en-US" sz="1800" b="0" i="1" u="none" strike="noStrike" baseline="0" dirty="0">
                <a:latin typeface="Frutiger-Italic"/>
              </a:rPr>
              <a:t>DBMS components</a:t>
            </a:r>
            <a:endParaRPr lang="en-US" dirty="0"/>
          </a:p>
        </p:txBody>
      </p:sp>
    </p:spTree>
    <p:extLst>
      <p:ext uri="{BB962C8B-B14F-4D97-AF65-F5344CB8AC3E}">
        <p14:creationId xmlns:p14="http://schemas.microsoft.com/office/powerpoint/2010/main" val="9658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 </a:t>
            </a:r>
            <a:r>
              <a:rPr lang="de-DE" dirty="0"/>
              <a:t>Database architecture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83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D656-AEF2-4A3B-8C93-019E20509AEB}"/>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61C4C1B4-2E91-420F-8586-AB0A6388A3FF}"/>
              </a:ext>
            </a:extLst>
          </p:cNvPr>
          <p:cNvSpPr>
            <a:spLocks noGrp="1"/>
          </p:cNvSpPr>
          <p:nvPr>
            <p:ph idx="1"/>
          </p:nvPr>
        </p:nvSpPr>
        <p:spPr>
          <a:xfrm>
            <a:off x="1104900" y="1600200"/>
            <a:ext cx="9982200" cy="1096962"/>
          </a:xfrm>
        </p:spPr>
        <p:txBody>
          <a:bodyPr/>
          <a:lstStyle/>
          <a:p>
            <a:pPr algn="l"/>
            <a:r>
              <a:rPr lang="en-US" sz="1800" b="0" i="0" u="none" strike="noStrike" baseline="0" dirty="0">
                <a:latin typeface="BerlingLTStd-Roman"/>
              </a:rPr>
              <a:t>The American National Standards Institute/Standards Planning and Requirements Committee</a:t>
            </a:r>
            <a:r>
              <a:rPr lang="en-US" sz="1800" dirty="0">
                <a:latin typeface="BerlingLTStd-Roman"/>
              </a:rPr>
              <a:t> </a:t>
            </a:r>
            <a:r>
              <a:rPr lang="en-US" sz="1800" b="0" i="0" u="none" strike="noStrike" baseline="0" dirty="0">
                <a:latin typeface="BerlingLTStd-Roman"/>
              </a:rPr>
              <a:t>(ANSI/SPARC) has established a three-level architecture for a DBMS: </a:t>
            </a:r>
            <a:r>
              <a:rPr lang="en-US" sz="1800" b="1" i="0" u="none" strike="noStrike" baseline="0" dirty="0">
                <a:solidFill>
                  <a:srgbClr val="FF0000"/>
                </a:solidFill>
                <a:latin typeface="BerlingLTStd-Roman"/>
              </a:rPr>
              <a:t>internal</a:t>
            </a:r>
            <a:r>
              <a:rPr lang="en-US" sz="1800" b="0" i="0" u="none" strike="noStrike" baseline="0" dirty="0">
                <a:latin typeface="BerlingLTStd-Roman"/>
              </a:rPr>
              <a:t>, </a:t>
            </a:r>
            <a:r>
              <a:rPr lang="en-US" sz="1800" b="1" i="0" u="none" strike="noStrike" baseline="0" dirty="0">
                <a:solidFill>
                  <a:srgbClr val="FF0000"/>
                </a:solidFill>
                <a:latin typeface="BerlingLTStd-Roman"/>
              </a:rPr>
              <a:t>conceptual</a:t>
            </a:r>
            <a:r>
              <a:rPr lang="en-US" sz="1800" b="0" i="0" u="none" strike="noStrike" baseline="0" dirty="0">
                <a:latin typeface="BerlingLTStd-Roman"/>
              </a:rPr>
              <a:t>, and </a:t>
            </a:r>
            <a:r>
              <a:rPr lang="en-US" sz="1800" b="1" i="0" u="none" strike="noStrike" baseline="0" dirty="0">
                <a:solidFill>
                  <a:srgbClr val="FF0000"/>
                </a:solidFill>
                <a:latin typeface="BerlingLTStd-Roman"/>
              </a:rPr>
              <a:t>external (Figure 14.2).</a:t>
            </a:r>
            <a:endParaRPr lang="en-US" b="1" dirty="0">
              <a:solidFill>
                <a:srgbClr val="FF0000"/>
              </a:solidFill>
            </a:endParaRPr>
          </a:p>
        </p:txBody>
      </p:sp>
      <p:pic>
        <p:nvPicPr>
          <p:cNvPr id="5" name="Picture 4">
            <a:extLst>
              <a:ext uri="{FF2B5EF4-FFF2-40B4-BE49-F238E27FC236}">
                <a16:creationId xmlns:a16="http://schemas.microsoft.com/office/drawing/2014/main" id="{C70464B6-1392-4087-90E2-F46DEF7602A0}"/>
              </a:ext>
            </a:extLst>
          </p:cNvPr>
          <p:cNvPicPr>
            <a:picLocks noChangeAspect="1"/>
          </p:cNvPicPr>
          <p:nvPr/>
        </p:nvPicPr>
        <p:blipFill>
          <a:blip r:embed="rId2"/>
          <a:stretch>
            <a:fillRect/>
          </a:stretch>
        </p:blipFill>
        <p:spPr>
          <a:xfrm>
            <a:off x="6889072" y="2587792"/>
            <a:ext cx="3573039" cy="3686575"/>
          </a:xfrm>
          <a:prstGeom prst="rect">
            <a:avLst/>
          </a:prstGeom>
        </p:spPr>
      </p:pic>
      <p:sp>
        <p:nvSpPr>
          <p:cNvPr id="7" name="TextBox 6">
            <a:extLst>
              <a:ext uri="{FF2B5EF4-FFF2-40B4-BE49-F238E27FC236}">
                <a16:creationId xmlns:a16="http://schemas.microsoft.com/office/drawing/2014/main" id="{33D0BEAB-6244-4D25-9B49-00AA6E6A7948}"/>
              </a:ext>
            </a:extLst>
          </p:cNvPr>
          <p:cNvSpPr txBox="1"/>
          <p:nvPr/>
        </p:nvSpPr>
        <p:spPr>
          <a:xfrm>
            <a:off x="6889072" y="6347534"/>
            <a:ext cx="3362418" cy="369332"/>
          </a:xfrm>
          <a:prstGeom prst="rect">
            <a:avLst/>
          </a:prstGeom>
          <a:noFill/>
        </p:spPr>
        <p:txBody>
          <a:bodyPr wrap="square">
            <a:spAutoFit/>
          </a:bodyPr>
          <a:lstStyle/>
          <a:p>
            <a:r>
              <a:rPr lang="en-US" sz="1800" b="1" i="0" u="none" strike="noStrike" baseline="0" dirty="0">
                <a:latin typeface="Frutiger-Bold"/>
              </a:rPr>
              <a:t>Figure 11.2 </a:t>
            </a:r>
            <a:r>
              <a:rPr lang="en-US" sz="1800" b="0" i="1" u="none" strike="noStrike" baseline="0" dirty="0">
                <a:latin typeface="Frutiger-Italic"/>
              </a:rPr>
              <a:t>Database architecture</a:t>
            </a:r>
            <a:endParaRPr lang="en-US" dirty="0"/>
          </a:p>
        </p:txBody>
      </p:sp>
      <p:sp>
        <p:nvSpPr>
          <p:cNvPr id="10" name="Content Placeholder 2">
            <a:extLst>
              <a:ext uri="{FF2B5EF4-FFF2-40B4-BE49-F238E27FC236}">
                <a16:creationId xmlns:a16="http://schemas.microsoft.com/office/drawing/2014/main" id="{D09570A3-E2CB-4CF1-8C93-7C917C14F4E6}"/>
              </a:ext>
            </a:extLst>
          </p:cNvPr>
          <p:cNvSpPr txBox="1">
            <a:spLocks/>
          </p:cNvSpPr>
          <p:nvPr/>
        </p:nvSpPr>
        <p:spPr>
          <a:xfrm>
            <a:off x="1184040" y="2514626"/>
            <a:ext cx="4911201" cy="3832908"/>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algn="just"/>
            <a:r>
              <a:rPr lang="en-US" sz="1800" b="1" i="1" dirty="0">
                <a:solidFill>
                  <a:srgbClr val="00B0F0"/>
                </a:solidFill>
                <a:latin typeface="Frutiger-BoldItalic"/>
              </a:rPr>
              <a:t>I</a:t>
            </a:r>
            <a:r>
              <a:rPr lang="en-US" sz="1800" b="1" i="1" u="none" strike="noStrike" baseline="0" dirty="0">
                <a:solidFill>
                  <a:srgbClr val="00B0F0"/>
                </a:solidFill>
                <a:latin typeface="Frutiger-BoldItalic"/>
              </a:rPr>
              <a:t>nternal level </a:t>
            </a:r>
            <a:r>
              <a:rPr lang="en-US" sz="1800" b="1" i="1" u="none" strike="noStrike" baseline="0" dirty="0">
                <a:latin typeface="Frutiger-BoldItalic"/>
              </a:rPr>
              <a:t> </a:t>
            </a:r>
            <a:r>
              <a:rPr lang="en-US" sz="1800" b="0" i="0" u="none" strike="noStrike" baseline="0" dirty="0">
                <a:latin typeface="BerlingLTStd-Roman"/>
              </a:rPr>
              <a:t>determines where data is actually stored on the storage devices. This level deals with low-level access methods and how bytes are transferred to and from storage devices.</a:t>
            </a:r>
          </a:p>
          <a:p>
            <a:pPr algn="just"/>
            <a:r>
              <a:rPr lang="en-US" sz="1800" b="1" i="1" dirty="0">
                <a:solidFill>
                  <a:srgbClr val="00B0F0"/>
                </a:solidFill>
                <a:latin typeface="BerlingLTStd-Bold"/>
              </a:rPr>
              <a:t>C</a:t>
            </a:r>
            <a:r>
              <a:rPr lang="en-US" sz="1800" b="1" i="1" u="none" strike="noStrike" baseline="0" dirty="0">
                <a:solidFill>
                  <a:srgbClr val="00B0F0"/>
                </a:solidFill>
                <a:latin typeface="BerlingLTStd-Bold"/>
              </a:rPr>
              <a:t>onceptual level</a:t>
            </a:r>
            <a:r>
              <a:rPr lang="en-US" sz="1800" b="1" i="0" u="none" strike="noStrike" baseline="0" dirty="0">
                <a:latin typeface="BerlingLTStd-Bold"/>
              </a:rPr>
              <a:t> </a:t>
            </a:r>
            <a:r>
              <a:rPr lang="en-US" sz="1800" b="0" i="0" u="none" strike="noStrike" baseline="0" dirty="0">
                <a:latin typeface="BerlingLTStd-Roman"/>
              </a:rPr>
              <a:t>defines the logical view of the data. The data model is defined on this level, and the main functions of the DBMS, such as queries, are also on this level. </a:t>
            </a:r>
          </a:p>
          <a:p>
            <a:pPr algn="just"/>
            <a:r>
              <a:rPr lang="en-US" sz="1800" b="0" i="0" u="none" strike="noStrike" baseline="0" dirty="0">
                <a:latin typeface="BerlingLTStd-Roman"/>
              </a:rPr>
              <a:t> </a:t>
            </a:r>
            <a:r>
              <a:rPr lang="en-US" sz="1800" b="1" i="1" u="none" strike="noStrike" baseline="0" dirty="0">
                <a:solidFill>
                  <a:srgbClr val="00B0F0"/>
                </a:solidFill>
                <a:latin typeface="BerlingLTStd-Roman"/>
              </a:rPr>
              <a:t>E</a:t>
            </a:r>
            <a:r>
              <a:rPr lang="en-US" sz="1800" b="1" i="1" u="none" strike="noStrike" baseline="0" dirty="0">
                <a:solidFill>
                  <a:srgbClr val="00B0F0"/>
                </a:solidFill>
                <a:latin typeface="BerlingLTStd-Bold"/>
              </a:rPr>
              <a:t>xternal level</a:t>
            </a:r>
            <a:r>
              <a:rPr lang="en-US" sz="1800" b="1" i="0" u="none" strike="noStrike" baseline="0" dirty="0">
                <a:latin typeface="BerlingLTStd-Bold"/>
              </a:rPr>
              <a:t> </a:t>
            </a:r>
            <a:r>
              <a:rPr lang="en-US" sz="1800" b="0" i="0" u="none" strike="noStrike" baseline="0" dirty="0">
                <a:latin typeface="BerlingLTStd-Roman"/>
              </a:rPr>
              <a:t>interacts directly with the user (end users or application programs). It changes the data coming from the conceptual level to a format and view that is familiar to the users.</a:t>
            </a:r>
          </a:p>
        </p:txBody>
      </p:sp>
    </p:spTree>
    <p:extLst>
      <p:ext uri="{BB962C8B-B14F-4D97-AF65-F5344CB8AC3E}">
        <p14:creationId xmlns:p14="http://schemas.microsoft.com/office/powerpoint/2010/main" val="2319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10531</TotalTime>
  <Words>3353</Words>
  <Application>Microsoft Office PowerPoint</Application>
  <PresentationFormat>Widescreen</PresentationFormat>
  <Paragraphs>181</Paragraphs>
  <Slides>42</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42</vt:i4>
      </vt:variant>
    </vt:vector>
  </HeadingPairs>
  <TitlesOfParts>
    <vt:vector size="60" baseType="lpstr">
      <vt:lpstr>Arial</vt:lpstr>
      <vt:lpstr>BerlingLTStd-Bold</vt:lpstr>
      <vt:lpstr>BerlingLTStd-Italic</vt:lpstr>
      <vt:lpstr>BerlingLTStd-Roman</vt:lpstr>
      <vt:lpstr>Euphemia</vt:lpstr>
      <vt:lpstr>Frutiger-Bold</vt:lpstr>
      <vt:lpstr>Frutiger-BoldItalic</vt:lpstr>
      <vt:lpstr>Frutiger-Italic</vt:lpstr>
      <vt:lpstr>FrutigerLTStd-Bold</vt:lpstr>
      <vt:lpstr>Helvetica</vt:lpstr>
      <vt:lpstr>inherit</vt:lpstr>
      <vt:lpstr>Open Sans</vt:lpstr>
      <vt:lpstr>Oswald</vt:lpstr>
      <vt:lpstr>Plantagenet Cherokee</vt:lpstr>
      <vt:lpstr>Times New Roman</vt:lpstr>
      <vt:lpstr>Wingdings</vt:lpstr>
      <vt:lpstr>ZapfDingbatsStd</vt:lpstr>
      <vt:lpstr>Academic Literature 16x9</vt:lpstr>
      <vt:lpstr>11. Databases</vt:lpstr>
      <vt:lpstr>Content</vt:lpstr>
      <vt:lpstr>Objectives</vt:lpstr>
      <vt:lpstr>1 - Introduction</vt:lpstr>
      <vt:lpstr>1. Introduction</vt:lpstr>
      <vt:lpstr>2. Advantages of databases</vt:lpstr>
      <vt:lpstr>3. Database management systems</vt:lpstr>
      <vt:lpstr>2- Database architecture</vt:lpstr>
      <vt:lpstr>1. Introduction</vt:lpstr>
      <vt:lpstr>2. The internal level </vt:lpstr>
      <vt:lpstr>3. The conceptual level </vt:lpstr>
      <vt:lpstr>4. The external or view level </vt:lpstr>
      <vt:lpstr>3 - DATABASE MODELS</vt:lpstr>
      <vt:lpstr>1. Introduction</vt:lpstr>
      <vt:lpstr>2. The hierarchical model</vt:lpstr>
      <vt:lpstr>3. The network model</vt:lpstr>
      <vt:lpstr>4. The relational model</vt:lpstr>
      <vt:lpstr>4- The relationship database model</vt:lpstr>
      <vt:lpstr>1. Relation</vt:lpstr>
      <vt:lpstr>2. Operations on relations</vt:lpstr>
      <vt:lpstr>3. Insert</vt:lpstr>
      <vt:lpstr>4. Delete</vt:lpstr>
      <vt:lpstr>5. Update</vt:lpstr>
      <vt:lpstr>6. Select</vt:lpstr>
      <vt:lpstr>7. Join</vt:lpstr>
      <vt:lpstr>8. Union</vt:lpstr>
      <vt:lpstr>5 - DATABASE DESIGN</vt:lpstr>
      <vt:lpstr>1. Introduction</vt:lpstr>
      <vt:lpstr>2. Entity–relation model (ERM)</vt:lpstr>
      <vt:lpstr>3. From E-R diagrams to relations</vt:lpstr>
      <vt:lpstr>From E-R diagrams to relations (cont)</vt:lpstr>
      <vt:lpstr>4. Normalization</vt:lpstr>
      <vt:lpstr>5. First normal form (1NF)</vt:lpstr>
      <vt:lpstr>6. Second normal form (2NF)</vt:lpstr>
      <vt:lpstr>6- Guide do practice set (database in Ms SQL)</vt:lpstr>
      <vt:lpstr>1. Install the SQL Server</vt:lpstr>
      <vt:lpstr>2. Start up SQL Server Management Studio</vt:lpstr>
      <vt:lpstr>3. Locate the Database folder</vt:lpstr>
      <vt:lpstr>4. Create a new database</vt:lpstr>
      <vt:lpstr>5. Create a table</vt:lpstr>
      <vt:lpstr>6. Create the Primary Key</vt:lpstr>
      <vt:lpstr>7. Understand how tables are structured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Pham Ngoc Ha (FU HN)</dc:creator>
  <cp:lastModifiedBy>Phu Chu Dinh</cp:lastModifiedBy>
  <cp:revision>672</cp:revision>
  <dcterms:created xsi:type="dcterms:W3CDTF">2021-08-24T09:33:39Z</dcterms:created>
  <dcterms:modified xsi:type="dcterms:W3CDTF">2022-05-06T09:57:34Z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